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40"/>
  </p:notesMasterIdLst>
  <p:sldIdLst>
    <p:sldId id="256" r:id="rId2"/>
    <p:sldId id="257" r:id="rId3"/>
    <p:sldId id="258" r:id="rId4"/>
    <p:sldId id="259" r:id="rId5"/>
    <p:sldId id="291" r:id="rId6"/>
    <p:sldId id="260" r:id="rId7"/>
    <p:sldId id="261" r:id="rId8"/>
    <p:sldId id="263" r:id="rId9"/>
    <p:sldId id="262" r:id="rId10"/>
    <p:sldId id="264" r:id="rId11"/>
    <p:sldId id="265" r:id="rId12"/>
    <p:sldId id="266" r:id="rId13"/>
    <p:sldId id="267" r:id="rId14"/>
    <p:sldId id="268" r:id="rId15"/>
    <p:sldId id="269" r:id="rId16"/>
    <p:sldId id="270" r:id="rId17"/>
    <p:sldId id="271" r:id="rId18"/>
    <p:sldId id="272" r:id="rId19"/>
    <p:sldId id="296" r:id="rId20"/>
    <p:sldId id="290" r:id="rId21"/>
    <p:sldId id="273" r:id="rId22"/>
    <p:sldId id="274" r:id="rId23"/>
    <p:sldId id="275" r:id="rId24"/>
    <p:sldId id="276" r:id="rId25"/>
    <p:sldId id="295" r:id="rId26"/>
    <p:sldId id="278" r:id="rId27"/>
    <p:sldId id="280" r:id="rId28"/>
    <p:sldId id="281" r:id="rId29"/>
    <p:sldId id="282" r:id="rId30"/>
    <p:sldId id="283" r:id="rId31"/>
    <p:sldId id="285" r:id="rId32"/>
    <p:sldId id="284" r:id="rId33"/>
    <p:sldId id="294" r:id="rId34"/>
    <p:sldId id="286" r:id="rId35"/>
    <p:sldId id="287" r:id="rId36"/>
    <p:sldId id="288" r:id="rId37"/>
    <p:sldId id="279" r:id="rId38"/>
    <p:sldId id="292" r:id="rId3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snapToGrid="0">
      <p:cViewPr varScale="1">
        <p:scale>
          <a:sx n="93" d="100"/>
          <a:sy n="93" d="100"/>
        </p:scale>
        <p:origin x="7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855084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78751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15970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169066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70893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52653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07484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839969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190854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410850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11362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83769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897387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460240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231289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164342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374750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559264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479293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404511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72802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926095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22214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40471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47796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347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42720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38586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95501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518885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24504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3553837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205998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20278919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2202222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Shape 21"/>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8979416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Shape 21"/>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4081835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Shape 21"/>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6730902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Shape 21"/>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98546413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Shape 21"/>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35159033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Shape 21"/>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7519264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Shape 21"/>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22171524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37856289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Shape 21"/>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287068566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30513640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7814548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3867150" cy="326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25576322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579529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1715823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332494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78534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400105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EE6356E-8956-49E9-A978-B6388EFAFFA5}" type="slidenum">
              <a:rPr lang="en-US" smtClean="0"/>
              <a:t>‹#›</a:t>
            </a:fld>
            <a:endParaRPr lang="en-US" dirty="0"/>
          </a:p>
        </p:txBody>
      </p:sp>
    </p:spTree>
    <p:extLst>
      <p:ext uri="{BB962C8B-B14F-4D97-AF65-F5344CB8AC3E}">
        <p14:creationId xmlns:p14="http://schemas.microsoft.com/office/powerpoint/2010/main" val="395091971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55" r:id="rId2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8" Type="http://schemas.openxmlformats.org/officeDocument/2006/relationships/hyperlink" Target="http://www.nmhc.org/Content.aspx?id=4708" TargetMode="External"/><Relationship Id="rId3" Type="http://schemas.openxmlformats.org/officeDocument/2006/relationships/image" Target="../media/image1.png"/><Relationship Id="rId7" Type="http://schemas.openxmlformats.org/officeDocument/2006/relationships/hyperlink" Target="http://www.maytag.com/Laundry-1/Laundry_Laundry_Appliances_Washers-3/102120050+4294966015/"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www.amazon.com/LG-Electronics-RLM20K-Laundry-Monitoring/dp/B0012OMY2K" TargetMode="External"/><Relationship Id="rId5" Type="http://schemas.openxmlformats.org/officeDocument/2006/relationships/hyperlink" Target="http://www.campus-solutions.net/index.html" TargetMode="External"/><Relationship Id="rId4" Type="http://schemas.openxmlformats.org/officeDocument/2006/relationships/hyperlink" Target="http://www.macgray.com/"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digilentinc.com/Products/Detail.cfm?NavPath=2,892,1193&amp;Prod=CHIPKIT-WF32" TargetMode="External"/><Relationship Id="rId3" Type="http://schemas.openxmlformats.org/officeDocument/2006/relationships/hyperlink" Target="http://www.analog.com/static/imported-files/data_sheets/ADXL345.pdf" TargetMode="External"/><Relationship Id="rId7" Type="http://schemas.openxmlformats.org/officeDocument/2006/relationships/hyperlink" Target="http://ww1.microchip.com/downloads/en/DeviceDoc/70686B.pdf"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1.microchip.com/downloads/en/DeviceDoc/61156H.pdf" TargetMode="External"/><Relationship Id="rId5" Type="http://schemas.openxmlformats.org/officeDocument/2006/relationships/hyperlink" Target="http://ww1.microchip.com/downloads/en/DeviceDoc/41303G.pdf" TargetMode="External"/><Relationship Id="rId4" Type="http://schemas.openxmlformats.org/officeDocument/2006/relationships/hyperlink" Target="https://www.sparkfun.com/products/9836"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
        <p:cNvGrpSpPr/>
        <p:nvPr/>
      </p:nvGrpSpPr>
      <p:grpSpPr>
        <a:xfrm>
          <a:off x="0" y="0"/>
          <a:ext cx="0" cy="0"/>
          <a:chOff x="0" y="0"/>
          <a:chExt cx="0" cy="0"/>
        </a:xfrm>
      </p:grpSpPr>
      <p:sp>
        <p:nvSpPr>
          <p:cNvPr id="23" name="Shape 23"/>
          <p:cNvSpPr txBox="1">
            <a:spLocks noGrp="1"/>
          </p:cNvSpPr>
          <p:nvPr>
            <p:ph type="ctrTitle"/>
          </p:nvPr>
        </p:nvSpPr>
        <p:spPr>
          <a:prstGeom prst="rect">
            <a:avLst/>
          </a:prstGeom>
        </p:spPr>
        <p:txBody>
          <a:bodyPr lIns="91425" tIns="91425" rIns="91425" bIns="91425" anchor="b" anchorCtr="0">
            <a:noAutofit/>
          </a:bodyPr>
          <a:lstStyle/>
          <a:p>
            <a:pPr lvl="0" rtl="0">
              <a:spcBef>
                <a:spcPts val="0"/>
              </a:spcBef>
              <a:buNone/>
            </a:pPr>
            <a:r>
              <a:rPr lang="en"/>
              <a:t>Laundry Now</a:t>
            </a:r>
          </a:p>
        </p:txBody>
      </p:sp>
      <p:sp>
        <p:nvSpPr>
          <p:cNvPr id="24" name="Shape 24"/>
          <p:cNvSpPr txBox="1"/>
          <p:nvPr/>
        </p:nvSpPr>
        <p:spPr>
          <a:xfrm>
            <a:off x="588201" y="3612776"/>
            <a:ext cx="5713987" cy="1530724"/>
          </a:xfrm>
          <a:prstGeom prst="rect">
            <a:avLst/>
          </a:prstGeom>
          <a:noFill/>
          <a:ln>
            <a:noFill/>
          </a:ln>
        </p:spPr>
        <p:txBody>
          <a:bodyPr lIns="91425" tIns="91425" rIns="91425" bIns="91425" anchor="t" anchorCtr="0">
            <a:noAutofit/>
          </a:bodyPr>
          <a:lstStyle/>
          <a:p>
            <a:pPr lvl="0" rtl="0">
              <a:spcBef>
                <a:spcPts val="0"/>
              </a:spcBef>
              <a:buNone/>
            </a:pPr>
            <a:r>
              <a:rPr lang="en" dirty="0"/>
              <a:t>Senior Design Project Proposal Submitted By:</a:t>
            </a:r>
          </a:p>
          <a:p>
            <a:pPr lvl="0" rtl="0">
              <a:spcBef>
                <a:spcPts val="0"/>
              </a:spcBef>
              <a:buNone/>
            </a:pPr>
            <a:r>
              <a:rPr lang="en" dirty="0"/>
              <a:t>Frank Monforte, Ryan Russell</a:t>
            </a:r>
          </a:p>
          <a:p>
            <a:pPr rtl="0">
              <a:spcBef>
                <a:spcPts val="0"/>
              </a:spcBef>
              <a:buNone/>
            </a:pPr>
            <a:r>
              <a:rPr lang="en" dirty="0"/>
              <a:t>Sonoma State University Department of Engineering Science</a:t>
            </a:r>
          </a:p>
          <a:p>
            <a:pPr lvl="0" rtl="0">
              <a:spcBef>
                <a:spcPts val="0"/>
              </a:spcBef>
              <a:buNone/>
            </a:pPr>
            <a:r>
              <a:rPr lang="en" dirty="0"/>
              <a:t>Advisor: Dr. Farid </a:t>
            </a:r>
            <a:r>
              <a:rPr lang="en" dirty="0" smtClean="0"/>
              <a:t>Farahmand</a:t>
            </a:r>
          </a:p>
          <a:p>
            <a:pPr lvl="0" rtl="0">
              <a:spcBef>
                <a:spcPts val="0"/>
              </a:spcBef>
              <a:buNone/>
            </a:pPr>
            <a:r>
              <a:rPr lang="en" dirty="0" smtClean="0"/>
              <a:t>Client: Tramaine Austin-Dillon</a:t>
            </a:r>
          </a:p>
          <a:p>
            <a:pPr lvl="0" rtl="0">
              <a:spcBef>
                <a:spcPts val="0"/>
              </a:spcBef>
              <a:buNone/>
            </a:pPr>
            <a:r>
              <a:rPr lang="en" dirty="0" smtClean="0"/>
              <a:t>           SSU Residential Area Coordinator – Sauvignon Village East</a:t>
            </a:r>
          </a:p>
        </p:txBody>
      </p:sp>
      <p:sp>
        <p:nvSpPr>
          <p:cNvPr id="25" name="Shape 25"/>
          <p:cNvSpPr txBox="1"/>
          <p:nvPr/>
        </p:nvSpPr>
        <p:spPr>
          <a:xfrm>
            <a:off x="5791651" y="3549652"/>
            <a:ext cx="2723699" cy="631930"/>
          </a:xfrm>
          <a:prstGeom prst="rect">
            <a:avLst/>
          </a:prstGeom>
          <a:noFill/>
          <a:ln>
            <a:noFill/>
          </a:ln>
        </p:spPr>
        <p:txBody>
          <a:bodyPr lIns="91425" tIns="91425" rIns="91425" bIns="91425" anchor="t" anchorCtr="0">
            <a:noAutofit/>
          </a:bodyPr>
          <a:lstStyle/>
          <a:p>
            <a:pPr algn="r">
              <a:spcBef>
                <a:spcPts val="0"/>
              </a:spcBef>
              <a:buNone/>
            </a:pPr>
            <a:r>
              <a:rPr lang="en" dirty="0" smtClean="0"/>
              <a:t>laundrynowssu.weebly.com</a:t>
            </a:r>
          </a:p>
          <a:p>
            <a:pPr algn="r">
              <a:spcBef>
                <a:spcPts val="0"/>
              </a:spcBef>
              <a:buNone/>
            </a:pPr>
            <a:r>
              <a:rPr lang="en" dirty="0" smtClean="0"/>
              <a:t>laundrynowssu@gmail.com </a:t>
            </a:r>
            <a:endParaRPr lang="en" dirty="0"/>
          </a:p>
        </p:txBody>
      </p:sp>
      <p:pic>
        <p:nvPicPr>
          <p:cNvPr id="26" name="Shape 26"/>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1</a:t>
            </a:fld>
            <a:endParaRPr lang="en-US"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Shape 85"/>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86" name="Shape 86"/>
          <p:cNvSpPr txBox="1">
            <a:spLocks noGrp="1"/>
          </p:cNvSpPr>
          <p:nvPr>
            <p:ph type="title"/>
          </p:nvPr>
        </p:nvSpPr>
        <p:spPr>
          <a:xfrm>
            <a:off x="262750" y="1153049"/>
            <a:ext cx="8229600" cy="810000"/>
          </a:xfrm>
          <a:prstGeom prst="rect">
            <a:avLst/>
          </a:prstGeom>
        </p:spPr>
        <p:txBody>
          <a:bodyPr lIns="91425" tIns="91425" rIns="91425" bIns="91425" anchor="b" anchorCtr="0">
            <a:noAutofit/>
          </a:bodyPr>
          <a:lstStyle/>
          <a:p>
            <a:pPr lvl="0" rtl="0">
              <a:spcBef>
                <a:spcPts val="0"/>
              </a:spcBef>
              <a:buNone/>
            </a:pPr>
            <a:r>
              <a:rPr lang="en"/>
              <a:t>Demo Unit</a:t>
            </a:r>
          </a:p>
        </p:txBody>
      </p:sp>
      <p:sp>
        <p:nvSpPr>
          <p:cNvPr id="88" name="Shape 88"/>
          <p:cNvSpPr txBox="1"/>
          <p:nvPr/>
        </p:nvSpPr>
        <p:spPr>
          <a:xfrm>
            <a:off x="371425" y="2311684"/>
            <a:ext cx="3939299" cy="2057365"/>
          </a:xfrm>
          <a:prstGeom prst="rect">
            <a:avLst/>
          </a:prstGeom>
          <a:noFill/>
          <a:ln>
            <a:noFill/>
          </a:ln>
        </p:spPr>
        <p:txBody>
          <a:bodyPr lIns="91425" tIns="91425" rIns="91425" bIns="91425" anchor="t" anchorCtr="0">
            <a:noAutofit/>
          </a:bodyPr>
          <a:lstStyle/>
          <a:p>
            <a:pPr marL="457200" lvl="0" indent="-330200" rtl="0">
              <a:spcBef>
                <a:spcPts val="0"/>
              </a:spcBef>
              <a:buClr>
                <a:srgbClr val="000000"/>
              </a:buClr>
              <a:buSzPct val="100000"/>
              <a:buFont typeface="Arial"/>
              <a:buChar char="●"/>
            </a:pPr>
            <a:r>
              <a:rPr lang="en" sz="2200" dirty="0">
                <a:latin typeface="+mn-lt"/>
              </a:rPr>
              <a:t>1 </a:t>
            </a:r>
            <a:r>
              <a:rPr lang="en" sz="2200" dirty="0" smtClean="0">
                <a:latin typeface="+mn-lt"/>
              </a:rPr>
              <a:t>Server</a:t>
            </a:r>
            <a:endParaRPr lang="en" sz="2200" dirty="0">
              <a:latin typeface="+mn-lt"/>
            </a:endParaRPr>
          </a:p>
          <a:p>
            <a:pPr marL="457200" lvl="0" indent="-330200" rtl="0">
              <a:spcBef>
                <a:spcPts val="0"/>
              </a:spcBef>
              <a:buClr>
                <a:srgbClr val="000000"/>
              </a:buClr>
              <a:buSzPct val="100000"/>
              <a:buFont typeface="Arial"/>
              <a:buChar char="●"/>
            </a:pPr>
            <a:r>
              <a:rPr lang="en" sz="2200" dirty="0">
                <a:latin typeface="+mn-lt"/>
              </a:rPr>
              <a:t>2 Controller Nodes</a:t>
            </a:r>
          </a:p>
          <a:p>
            <a:pPr marL="457200" lvl="0" indent="-330200" rtl="0">
              <a:spcBef>
                <a:spcPts val="0"/>
              </a:spcBef>
              <a:buClr>
                <a:srgbClr val="000000"/>
              </a:buClr>
              <a:buSzPct val="100000"/>
              <a:buFont typeface="Arial"/>
              <a:buChar char="●"/>
            </a:pPr>
            <a:r>
              <a:rPr lang="en" sz="2200" dirty="0">
                <a:latin typeface="+mn-lt"/>
              </a:rPr>
              <a:t>4 </a:t>
            </a:r>
            <a:r>
              <a:rPr lang="en" sz="2200" dirty="0" smtClean="0">
                <a:latin typeface="+mn-lt"/>
              </a:rPr>
              <a:t>Sensors Nodes</a:t>
            </a:r>
            <a:endParaRPr lang="en" sz="2200" dirty="0">
              <a:latin typeface="+mn-lt"/>
            </a:endParaRPr>
          </a:p>
          <a:p>
            <a:pPr marL="914400" lvl="1" indent="-330200" rtl="0">
              <a:spcBef>
                <a:spcPts val="0"/>
              </a:spcBef>
              <a:buClr>
                <a:srgbClr val="000000"/>
              </a:buClr>
              <a:buSzPct val="100000"/>
              <a:buFont typeface="Arial"/>
              <a:buChar char="○"/>
            </a:pPr>
            <a:r>
              <a:rPr lang="en" sz="2200" dirty="0">
                <a:latin typeface="+mn-lt"/>
              </a:rPr>
              <a:t>2 </a:t>
            </a:r>
            <a:r>
              <a:rPr lang="en" sz="2200" dirty="0" smtClean="0">
                <a:latin typeface="+mn-lt"/>
              </a:rPr>
              <a:t>Sensor Nodes per Controller Node</a:t>
            </a:r>
            <a:endParaRPr lang="en" sz="2200" dirty="0">
              <a:latin typeface="+mn-lt"/>
            </a:endParaRPr>
          </a:p>
        </p:txBody>
      </p:sp>
      <p:sp>
        <p:nvSpPr>
          <p:cNvPr id="2" name="Slide Number Placeholder 1"/>
          <p:cNvSpPr>
            <a:spLocks noGrp="1"/>
          </p:cNvSpPr>
          <p:nvPr>
            <p:ph type="sldNum" sz="quarter" idx="12"/>
          </p:nvPr>
        </p:nvSpPr>
        <p:spPr/>
        <p:txBody>
          <a:bodyPr/>
          <a:lstStyle/>
          <a:p>
            <a:fld id="{DEE6356E-8956-49E9-A978-B6388EFAFFA5}" type="slidenum">
              <a:rPr lang="en-US" smtClean="0"/>
              <a:t>10</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011" y="1023410"/>
            <a:ext cx="4927942" cy="3600017"/>
          </a:xfrm>
          <a:prstGeom prst="rect">
            <a:avLst/>
          </a:prstGeom>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6" name="Shape 96"/>
          <p:cNvPicPr preferRelativeResize="0"/>
          <p:nvPr/>
        </p:nvPicPr>
        <p:blipFill>
          <a:blip r:embed="rId3">
            <a:alphaModFix/>
          </a:blip>
          <a:stretch>
            <a:fillRect/>
          </a:stretch>
        </p:blipFill>
        <p:spPr>
          <a:xfrm>
            <a:off x="5449886" y="3083196"/>
            <a:ext cx="2036764" cy="1958704"/>
          </a:xfrm>
          <a:prstGeom prst="rect">
            <a:avLst/>
          </a:prstGeom>
          <a:noFill/>
          <a:ln>
            <a:no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5683" y="1099246"/>
            <a:ext cx="3207529" cy="2343201"/>
          </a:xfrm>
          <a:prstGeom prst="rect">
            <a:avLst/>
          </a:prstGeom>
        </p:spPr>
      </p:pic>
      <p:sp>
        <p:nvSpPr>
          <p:cNvPr id="93" name="Shape 93"/>
          <p:cNvSpPr txBox="1">
            <a:spLocks noGrp="1"/>
          </p:cNvSpPr>
          <p:nvPr>
            <p:ph type="title"/>
          </p:nvPr>
        </p:nvSpPr>
        <p:spPr>
          <a:xfrm>
            <a:off x="291925" y="1153050"/>
            <a:ext cx="8229600" cy="780900"/>
          </a:xfrm>
          <a:prstGeom prst="rect">
            <a:avLst/>
          </a:prstGeom>
        </p:spPr>
        <p:txBody>
          <a:bodyPr lIns="91425" tIns="91425" rIns="91425" bIns="91425" anchor="b" anchorCtr="0">
            <a:noAutofit/>
          </a:bodyPr>
          <a:lstStyle/>
          <a:p>
            <a:pPr>
              <a:spcBef>
                <a:spcPts val="0"/>
              </a:spcBef>
              <a:buNone/>
            </a:pPr>
            <a:r>
              <a:rPr lang="en" sz="3600" dirty="0" smtClean="0"/>
              <a:t>Sensor Node</a:t>
            </a:r>
            <a:endParaRPr lang="en" sz="3600" dirty="0"/>
          </a:p>
        </p:txBody>
      </p:sp>
      <p:sp>
        <p:nvSpPr>
          <p:cNvPr id="94" name="Shape 94"/>
          <p:cNvSpPr txBox="1">
            <a:spLocks noGrp="1"/>
          </p:cNvSpPr>
          <p:nvPr>
            <p:ph type="body" idx="1"/>
          </p:nvPr>
        </p:nvSpPr>
        <p:spPr>
          <a:xfrm>
            <a:off x="535299" y="1933950"/>
            <a:ext cx="5800963" cy="2829599"/>
          </a:xfrm>
          <a:prstGeom prst="rect">
            <a:avLst/>
          </a:prstGeom>
        </p:spPr>
        <p:txBody>
          <a:bodyPr lIns="91425" tIns="91425" rIns="91425" bIns="91425" anchor="t" anchorCtr="0">
            <a:noAutofit/>
          </a:bodyPr>
          <a:lstStyle/>
          <a:p>
            <a:pPr marL="457200" lvl="0" indent="-342900" rtl="0">
              <a:lnSpc>
                <a:spcPct val="115000"/>
              </a:lnSpc>
              <a:spcBef>
                <a:spcPts val="0"/>
              </a:spcBef>
              <a:buClr>
                <a:schemeClr val="dk1"/>
              </a:buClr>
              <a:buSzPct val="100000"/>
              <a:buFont typeface="Arial"/>
              <a:buChar char="●"/>
            </a:pPr>
            <a:r>
              <a:rPr lang="en" sz="2000" dirty="0" smtClean="0"/>
              <a:t>Digital 3-Axis MEMS Accelerometer</a:t>
            </a:r>
          </a:p>
          <a:p>
            <a:pPr marL="457200" lvl="0" indent="-342900" rtl="0">
              <a:lnSpc>
                <a:spcPct val="115000"/>
              </a:lnSpc>
              <a:spcBef>
                <a:spcPts val="0"/>
              </a:spcBef>
              <a:buClr>
                <a:schemeClr val="dk1"/>
              </a:buClr>
              <a:buSzPct val="100000"/>
              <a:buFont typeface="Arial"/>
              <a:buChar char="●"/>
            </a:pPr>
            <a:r>
              <a:rPr lang="en" sz="2000" dirty="0" smtClean="0"/>
              <a:t>Analog Devices ADXL345 Chip</a:t>
            </a:r>
          </a:p>
          <a:p>
            <a:pPr marL="457200" lvl="0" indent="-342900" rtl="0">
              <a:lnSpc>
                <a:spcPct val="115000"/>
              </a:lnSpc>
              <a:spcBef>
                <a:spcPts val="0"/>
              </a:spcBef>
              <a:buClr>
                <a:schemeClr val="dk1"/>
              </a:buClr>
              <a:buSzPct val="100000"/>
              <a:buFont typeface="Arial"/>
              <a:buChar char="●"/>
            </a:pPr>
            <a:r>
              <a:rPr lang="en" sz="2000" dirty="0" smtClean="0"/>
              <a:t>SparkFun Breakout Board</a:t>
            </a:r>
          </a:p>
          <a:p>
            <a:pPr marL="457200" lvl="0" indent="-342900" rtl="0">
              <a:lnSpc>
                <a:spcPct val="115000"/>
              </a:lnSpc>
              <a:spcBef>
                <a:spcPts val="0"/>
              </a:spcBef>
              <a:buClr>
                <a:schemeClr val="dk1"/>
              </a:buClr>
              <a:buSzPct val="100000"/>
              <a:buFont typeface="Arial"/>
              <a:buChar char="●"/>
            </a:pPr>
            <a:r>
              <a:rPr lang="en" sz="2000" dirty="0" smtClean="0"/>
              <a:t>SPI Interface</a:t>
            </a:r>
          </a:p>
          <a:p>
            <a:pPr marL="457200" lvl="0" indent="-342900" rtl="0">
              <a:lnSpc>
                <a:spcPct val="115000"/>
              </a:lnSpc>
              <a:spcBef>
                <a:spcPts val="0"/>
              </a:spcBef>
              <a:buClr>
                <a:schemeClr val="dk1"/>
              </a:buClr>
              <a:buSzPct val="100000"/>
              <a:buFont typeface="Arial"/>
              <a:buChar char="●"/>
            </a:pPr>
            <a:r>
              <a:rPr lang="en" sz="2000" dirty="0" smtClean="0"/>
              <a:t>Sensor Node Select Chip (Demultiplexer)</a:t>
            </a:r>
          </a:p>
          <a:p>
            <a:pPr marL="914400" lvl="1" indent="-342900">
              <a:lnSpc>
                <a:spcPct val="115000"/>
              </a:lnSpc>
              <a:buClr>
                <a:schemeClr val="dk1"/>
              </a:buClr>
              <a:buSzPct val="100000"/>
              <a:buFont typeface="Arial"/>
              <a:buChar char="●"/>
            </a:pPr>
            <a:r>
              <a:rPr lang="en" sz="1600" dirty="0"/>
              <a:t>NXP Semiconductors 74LV138N IC</a:t>
            </a:r>
          </a:p>
          <a:p>
            <a:pPr marL="571500" lvl="1" indent="0">
              <a:lnSpc>
                <a:spcPct val="115000"/>
              </a:lnSpc>
              <a:buClr>
                <a:schemeClr val="dk1"/>
              </a:buClr>
              <a:buSzPct val="100000"/>
              <a:buNone/>
            </a:pPr>
            <a:endParaRPr lang="en" sz="1200" dirty="0"/>
          </a:p>
        </p:txBody>
      </p:sp>
      <p:pic>
        <p:nvPicPr>
          <p:cNvPr id="95" name="Shape 95"/>
          <p:cNvPicPr preferRelativeResize="0"/>
          <p:nvPr/>
        </p:nvPicPr>
        <p:blipFill>
          <a:blip r:embed="rId5">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11</a:t>
            </a:fld>
            <a:endParaRPr lang="en-US" dirty="0"/>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104" name="Shape 104"/>
          <p:cNvSpPr txBox="1">
            <a:spLocks noGrp="1"/>
          </p:cNvSpPr>
          <p:nvPr>
            <p:ph type="title"/>
          </p:nvPr>
        </p:nvSpPr>
        <p:spPr>
          <a:xfrm>
            <a:off x="291925" y="1153050"/>
            <a:ext cx="8229600" cy="1425763"/>
          </a:xfrm>
          <a:prstGeom prst="rect">
            <a:avLst/>
          </a:prstGeom>
        </p:spPr>
        <p:txBody>
          <a:bodyPr lIns="91425" tIns="91425" rIns="91425" bIns="91425" anchor="b" anchorCtr="0">
            <a:noAutofit/>
          </a:bodyPr>
          <a:lstStyle/>
          <a:p>
            <a:pPr rtl="0">
              <a:spcBef>
                <a:spcPts val="0"/>
              </a:spcBef>
              <a:buNone/>
            </a:pPr>
            <a:r>
              <a:rPr lang="en" sz="3000" dirty="0" smtClean="0"/>
              <a:t>Sensor Node to</a:t>
            </a:r>
            <a:br>
              <a:rPr lang="en" sz="3000" dirty="0" smtClean="0"/>
            </a:br>
            <a:r>
              <a:rPr lang="en" sz="3000" dirty="0" smtClean="0"/>
              <a:t>Controller Node</a:t>
            </a:r>
            <a:endParaRPr lang="en" sz="3000" dirty="0"/>
          </a:p>
          <a:p>
            <a:pPr lvl="0" rtl="0">
              <a:spcBef>
                <a:spcPts val="0"/>
              </a:spcBef>
              <a:buNone/>
            </a:pPr>
            <a:r>
              <a:rPr lang="en" sz="3000" dirty="0"/>
              <a:t>Communication</a:t>
            </a:r>
          </a:p>
        </p:txBody>
      </p:sp>
      <p:sp>
        <p:nvSpPr>
          <p:cNvPr id="2" name="Slide Number Placeholder 1"/>
          <p:cNvSpPr>
            <a:spLocks noGrp="1"/>
          </p:cNvSpPr>
          <p:nvPr>
            <p:ph type="sldNum" sz="quarter" idx="12"/>
          </p:nvPr>
        </p:nvSpPr>
        <p:spPr/>
        <p:txBody>
          <a:bodyPr/>
          <a:lstStyle/>
          <a:p>
            <a:fld id="{DEE6356E-8956-49E9-A978-B6388EFAFFA5}" type="slidenum">
              <a:rPr lang="en-US" smtClean="0"/>
              <a:t>12</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3005" y="1120005"/>
            <a:ext cx="4698789" cy="3604106"/>
          </a:xfrm>
          <a:prstGeom prst="rect">
            <a:avLst/>
          </a:prstGeom>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111" name="Shape 111"/>
          <p:cNvSpPr txBox="1">
            <a:spLocks noGrp="1"/>
          </p:cNvSpPr>
          <p:nvPr>
            <p:ph type="title"/>
          </p:nvPr>
        </p:nvSpPr>
        <p:spPr>
          <a:xfrm>
            <a:off x="291925" y="1279925"/>
            <a:ext cx="8229600" cy="1401630"/>
          </a:xfrm>
          <a:prstGeom prst="rect">
            <a:avLst/>
          </a:prstGeom>
        </p:spPr>
        <p:txBody>
          <a:bodyPr lIns="91425" tIns="91425" rIns="91425" bIns="91425" anchor="b" anchorCtr="0">
            <a:noAutofit/>
          </a:bodyPr>
          <a:lstStyle/>
          <a:p>
            <a:pPr lvl="0" rtl="0">
              <a:spcBef>
                <a:spcPts val="0"/>
              </a:spcBef>
              <a:buNone/>
            </a:pPr>
            <a:r>
              <a:rPr lang="en" sz="3000" dirty="0" smtClean="0"/>
              <a:t>Sensor Node to</a:t>
            </a:r>
            <a:br>
              <a:rPr lang="en" sz="3000" dirty="0" smtClean="0"/>
            </a:br>
            <a:r>
              <a:rPr lang="en" sz="3000" dirty="0" smtClean="0"/>
              <a:t>Controller Node </a:t>
            </a:r>
            <a:br>
              <a:rPr lang="en" sz="3000" dirty="0" smtClean="0"/>
            </a:br>
            <a:r>
              <a:rPr lang="en" sz="3000" dirty="0" smtClean="0"/>
              <a:t>Circuit</a:t>
            </a:r>
            <a:endParaRPr lang="en" sz="3000" dirty="0"/>
          </a:p>
        </p:txBody>
      </p:sp>
      <p:sp>
        <p:nvSpPr>
          <p:cNvPr id="2" name="Slide Number Placeholder 1"/>
          <p:cNvSpPr>
            <a:spLocks noGrp="1"/>
          </p:cNvSpPr>
          <p:nvPr>
            <p:ph type="sldNum" sz="quarter" idx="12"/>
          </p:nvPr>
        </p:nvSpPr>
        <p:spPr/>
        <p:txBody>
          <a:bodyPr/>
          <a:lstStyle/>
          <a:p>
            <a:fld id="{DEE6356E-8956-49E9-A978-B6388EFAFFA5}" type="slidenum">
              <a:rPr lang="en-US" smtClean="0"/>
              <a:t>13</a:t>
            </a:fld>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2865" y="1076853"/>
            <a:ext cx="4691931" cy="3906068"/>
          </a:xfrm>
          <a:prstGeom prst="rect">
            <a:avLst/>
          </a:prstGeom>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118" name="Shape 118"/>
          <p:cNvSpPr txBox="1">
            <a:spLocks noGrp="1"/>
          </p:cNvSpPr>
          <p:nvPr>
            <p:ph type="title"/>
          </p:nvPr>
        </p:nvSpPr>
        <p:spPr>
          <a:xfrm>
            <a:off x="291925" y="1000649"/>
            <a:ext cx="8229600" cy="765775"/>
          </a:xfrm>
          <a:prstGeom prst="rect">
            <a:avLst/>
          </a:prstGeom>
          <a:noFill/>
          <a:ln>
            <a:noFill/>
          </a:ln>
        </p:spPr>
        <p:txBody>
          <a:bodyPr lIns="91425" tIns="91425" rIns="91425" bIns="91425" anchor="b" anchorCtr="0">
            <a:noAutofit/>
          </a:bodyPr>
          <a:lstStyle/>
          <a:p>
            <a:pPr lvl="0" rtl="0">
              <a:spcBef>
                <a:spcPts val="0"/>
              </a:spcBef>
              <a:buNone/>
            </a:pPr>
            <a:r>
              <a:rPr lang="en" sz="3000" dirty="0"/>
              <a:t>Sensor Select Chip - Demultiplexer</a:t>
            </a:r>
          </a:p>
        </p:txBody>
      </p:sp>
      <p:sp>
        <p:nvSpPr>
          <p:cNvPr id="119" name="Shape 119"/>
          <p:cNvSpPr txBox="1"/>
          <p:nvPr/>
        </p:nvSpPr>
        <p:spPr>
          <a:xfrm>
            <a:off x="152682" y="1897512"/>
            <a:ext cx="6146699" cy="2134199"/>
          </a:xfrm>
          <a:prstGeom prst="rect">
            <a:avLst/>
          </a:prstGeom>
          <a:noFill/>
          <a:ln>
            <a:noFill/>
          </a:ln>
        </p:spPr>
        <p:txBody>
          <a:bodyPr lIns="91425" tIns="91425" rIns="91425" bIns="91425" anchor="t" anchorCtr="0">
            <a:noAutofit/>
          </a:bodyPr>
          <a:lstStyle/>
          <a:p>
            <a:pPr marL="457200" lvl="0" indent="-342900" rtl="0">
              <a:spcBef>
                <a:spcPts val="0"/>
              </a:spcBef>
              <a:buClr>
                <a:srgbClr val="000000"/>
              </a:buClr>
              <a:buSzPct val="100000"/>
              <a:buFont typeface="Arial"/>
              <a:buChar char="●"/>
            </a:pPr>
            <a:r>
              <a:rPr lang="en" sz="1800" dirty="0"/>
              <a:t>Sensor Select Chip allows less wires to control accelerometers over the SPI interface</a:t>
            </a:r>
          </a:p>
          <a:p>
            <a:pPr marL="457200" lvl="0" indent="-342900" rtl="0">
              <a:spcBef>
                <a:spcPts val="0"/>
              </a:spcBef>
              <a:buClr>
                <a:srgbClr val="000000"/>
              </a:buClr>
              <a:buSzPct val="100000"/>
              <a:buFont typeface="Arial"/>
              <a:buChar char="●"/>
            </a:pPr>
            <a:r>
              <a:rPr lang="en" sz="1800" dirty="0"/>
              <a:t>NXP Semiconductors 74LV138N IC</a:t>
            </a:r>
          </a:p>
          <a:p>
            <a:pPr marL="457200" lvl="0" indent="-342900" rtl="0">
              <a:spcBef>
                <a:spcPts val="0"/>
              </a:spcBef>
              <a:buClr>
                <a:srgbClr val="000000"/>
              </a:buClr>
              <a:buSzPct val="100000"/>
              <a:buFont typeface="Arial"/>
              <a:buChar char="●"/>
            </a:pPr>
            <a:r>
              <a:rPr lang="en" sz="1800" dirty="0"/>
              <a:t>3 Input </a:t>
            </a:r>
            <a:r>
              <a:rPr lang="en" sz="1800" dirty="0" smtClean="0"/>
              <a:t>Lines (3 Wires)</a:t>
            </a:r>
            <a:endParaRPr lang="en" sz="1800" dirty="0"/>
          </a:p>
          <a:p>
            <a:pPr marL="457200" lvl="0" indent="-342900" rtl="0">
              <a:spcBef>
                <a:spcPts val="0"/>
              </a:spcBef>
              <a:buClr>
                <a:srgbClr val="000000"/>
              </a:buClr>
              <a:buSzPct val="100000"/>
              <a:buFont typeface="Arial"/>
              <a:buChar char="●"/>
            </a:pPr>
            <a:r>
              <a:rPr lang="en" sz="1800" dirty="0"/>
              <a:t>8 output options </a:t>
            </a:r>
            <a:r>
              <a:rPr lang="en" sz="1800" dirty="0" smtClean="0"/>
              <a:t>(Up </a:t>
            </a:r>
            <a:r>
              <a:rPr lang="en" sz="1800" dirty="0"/>
              <a:t>to 8 </a:t>
            </a:r>
            <a:r>
              <a:rPr lang="en" sz="1800" dirty="0" smtClean="0"/>
              <a:t>Sensor Nodes)</a:t>
            </a:r>
            <a:endParaRPr lang="en" sz="1800" dirty="0"/>
          </a:p>
        </p:txBody>
      </p:sp>
      <p:pic>
        <p:nvPicPr>
          <p:cNvPr id="120" name="Shape 120"/>
          <p:cNvPicPr preferRelativeResize="0"/>
          <p:nvPr/>
        </p:nvPicPr>
        <p:blipFill>
          <a:blip r:embed="rId4">
            <a:alphaModFix/>
          </a:blip>
          <a:stretch>
            <a:fillRect/>
          </a:stretch>
        </p:blipFill>
        <p:spPr>
          <a:xfrm>
            <a:off x="3019568" y="3605213"/>
            <a:ext cx="1428750" cy="1162050"/>
          </a:xfrm>
          <a:prstGeom prst="rect">
            <a:avLst/>
          </a:prstGeom>
          <a:noFill/>
          <a:ln>
            <a:noFill/>
          </a:ln>
        </p:spPr>
      </p:pic>
      <p:pic>
        <p:nvPicPr>
          <p:cNvPr id="121" name="Shape 121"/>
          <p:cNvPicPr preferRelativeResize="0"/>
          <p:nvPr/>
        </p:nvPicPr>
        <p:blipFill>
          <a:blip r:embed="rId5">
            <a:alphaModFix/>
          </a:blip>
          <a:stretch>
            <a:fillRect/>
          </a:stretch>
        </p:blipFill>
        <p:spPr>
          <a:xfrm>
            <a:off x="6583120" y="1559609"/>
            <a:ext cx="2483598" cy="2440881"/>
          </a:xfrm>
          <a:prstGeom prst="rect">
            <a:avLst/>
          </a:prstGeom>
          <a:noFill/>
          <a:ln>
            <a:noFill/>
          </a:ln>
        </p:spPr>
      </p:pic>
      <p:pic>
        <p:nvPicPr>
          <p:cNvPr id="122" name="Shape 122"/>
          <p:cNvPicPr preferRelativeResize="0"/>
          <p:nvPr/>
        </p:nvPicPr>
        <p:blipFill>
          <a:blip r:embed="rId6">
            <a:alphaModFix/>
          </a:blip>
          <a:stretch>
            <a:fillRect/>
          </a:stretch>
        </p:blipFill>
        <p:spPr>
          <a:xfrm>
            <a:off x="5625830" y="2891637"/>
            <a:ext cx="1976224" cy="183052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14</a:t>
            </a:fld>
            <a:endParaRPr lang="en-US"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313" y="1099245"/>
            <a:ext cx="3133899" cy="2289413"/>
          </a:xfrm>
          <a:prstGeom prst="rect">
            <a:avLst/>
          </a:prstGeom>
        </p:spPr>
      </p:pic>
      <p:sp>
        <p:nvSpPr>
          <p:cNvPr id="127" name="Shape 127"/>
          <p:cNvSpPr txBox="1">
            <a:spLocks noGrp="1"/>
          </p:cNvSpPr>
          <p:nvPr>
            <p:ph type="title"/>
          </p:nvPr>
        </p:nvSpPr>
        <p:spPr>
          <a:xfrm>
            <a:off x="272450" y="1153053"/>
            <a:ext cx="8229600" cy="857400"/>
          </a:xfrm>
          <a:prstGeom prst="rect">
            <a:avLst/>
          </a:prstGeom>
        </p:spPr>
        <p:txBody>
          <a:bodyPr lIns="91425" tIns="91425" rIns="91425" bIns="91425" anchor="b" anchorCtr="0">
            <a:noAutofit/>
          </a:bodyPr>
          <a:lstStyle/>
          <a:p>
            <a:pPr>
              <a:spcBef>
                <a:spcPts val="0"/>
              </a:spcBef>
              <a:buNone/>
            </a:pPr>
            <a:r>
              <a:rPr lang="en" sz="3600" dirty="0" smtClean="0"/>
              <a:t>Controller Node</a:t>
            </a:r>
            <a:endParaRPr lang="en" sz="3600" dirty="0"/>
          </a:p>
        </p:txBody>
      </p:sp>
      <p:sp>
        <p:nvSpPr>
          <p:cNvPr id="128" name="Shape 128"/>
          <p:cNvSpPr txBox="1">
            <a:spLocks noGrp="1"/>
          </p:cNvSpPr>
          <p:nvPr>
            <p:ph type="body" idx="1"/>
          </p:nvPr>
        </p:nvSpPr>
        <p:spPr>
          <a:xfrm>
            <a:off x="408575" y="1982575"/>
            <a:ext cx="6049375" cy="3098699"/>
          </a:xfrm>
          <a:prstGeom prst="rect">
            <a:avLst/>
          </a:prstGeom>
        </p:spPr>
        <p:txBody>
          <a:bodyPr lIns="91425" tIns="91425" rIns="91425" bIns="91425" anchor="t" anchorCtr="0">
            <a:noAutofit/>
          </a:bodyPr>
          <a:lstStyle/>
          <a:p>
            <a:pPr marL="457200" lvl="0" indent="-342900" rtl="0">
              <a:lnSpc>
                <a:spcPct val="115000"/>
              </a:lnSpc>
              <a:spcBef>
                <a:spcPts val="0"/>
              </a:spcBef>
              <a:buClr>
                <a:schemeClr val="dk1"/>
              </a:buClr>
              <a:buSzPct val="100000"/>
              <a:buFont typeface="Arial"/>
              <a:buChar char="●"/>
            </a:pPr>
            <a:r>
              <a:rPr lang="en" sz="1800" dirty="0"/>
              <a:t>Manages Data from </a:t>
            </a:r>
            <a:r>
              <a:rPr lang="en" sz="1800" dirty="0" smtClean="0"/>
              <a:t>Sensor Nodes</a:t>
            </a:r>
            <a:endParaRPr lang="en" sz="1800" dirty="0"/>
          </a:p>
          <a:p>
            <a:pPr marL="914400" lvl="1" indent="-323850" rtl="0">
              <a:lnSpc>
                <a:spcPct val="115000"/>
              </a:lnSpc>
              <a:spcBef>
                <a:spcPts val="0"/>
              </a:spcBef>
              <a:buClr>
                <a:schemeClr val="dk1"/>
              </a:buClr>
              <a:buSzPct val="100000"/>
              <a:buFont typeface="Courier New"/>
              <a:buChar char="o"/>
            </a:pPr>
            <a:r>
              <a:rPr lang="en" sz="1500" dirty="0"/>
              <a:t>Each </a:t>
            </a:r>
            <a:r>
              <a:rPr lang="en" sz="1500" dirty="0" smtClean="0"/>
              <a:t>Sensor Node Checked </a:t>
            </a:r>
            <a:r>
              <a:rPr lang="en" sz="1500" dirty="0"/>
              <a:t>I</a:t>
            </a:r>
            <a:r>
              <a:rPr lang="en" sz="1500" dirty="0" smtClean="0"/>
              <a:t>ndividually</a:t>
            </a:r>
            <a:endParaRPr lang="en" sz="1500" dirty="0"/>
          </a:p>
          <a:p>
            <a:pPr marL="457200" lvl="0" indent="-342900" rtl="0">
              <a:lnSpc>
                <a:spcPct val="115000"/>
              </a:lnSpc>
              <a:spcBef>
                <a:spcPts val="0"/>
              </a:spcBef>
              <a:buClr>
                <a:schemeClr val="dk1"/>
              </a:buClr>
              <a:buSzPct val="100000"/>
              <a:buFont typeface="Arial"/>
              <a:buChar char="●"/>
            </a:pPr>
            <a:r>
              <a:rPr lang="en" sz="1800" dirty="0"/>
              <a:t>Multiplexed SPI Chip Select Lines</a:t>
            </a:r>
          </a:p>
          <a:p>
            <a:pPr marL="914400" lvl="1" indent="-323850" rtl="0">
              <a:lnSpc>
                <a:spcPct val="115000"/>
              </a:lnSpc>
              <a:spcBef>
                <a:spcPts val="0"/>
              </a:spcBef>
              <a:buClr>
                <a:schemeClr val="dk1"/>
              </a:buClr>
              <a:buSzPct val="100000"/>
              <a:buFont typeface="Courier New"/>
              <a:buChar char="o"/>
            </a:pPr>
            <a:r>
              <a:rPr lang="en" sz="1500" dirty="0"/>
              <a:t>Standard Data SPI </a:t>
            </a:r>
            <a:r>
              <a:rPr lang="en" sz="1500" dirty="0" smtClean="0"/>
              <a:t>Data </a:t>
            </a:r>
            <a:r>
              <a:rPr lang="en" sz="1500" dirty="0"/>
              <a:t>T</a:t>
            </a:r>
            <a:r>
              <a:rPr lang="en" sz="1500" dirty="0" smtClean="0"/>
              <a:t>ransfer </a:t>
            </a:r>
            <a:r>
              <a:rPr lang="en" sz="1500" dirty="0"/>
              <a:t>from </a:t>
            </a:r>
            <a:r>
              <a:rPr lang="en" sz="1500" dirty="0" smtClean="0"/>
              <a:t>Master (Controller Node) </a:t>
            </a:r>
            <a:r>
              <a:rPr lang="en" sz="1500" dirty="0"/>
              <a:t>to Slave </a:t>
            </a:r>
            <a:r>
              <a:rPr lang="en" sz="1500" dirty="0" smtClean="0"/>
              <a:t>(Sensor Node)</a:t>
            </a:r>
            <a:endParaRPr lang="en" sz="1500" dirty="0"/>
          </a:p>
          <a:p>
            <a:pPr marL="914400" lvl="1" indent="-323850" rtl="0">
              <a:lnSpc>
                <a:spcPct val="115000"/>
              </a:lnSpc>
              <a:spcBef>
                <a:spcPts val="0"/>
              </a:spcBef>
              <a:buClr>
                <a:schemeClr val="dk1"/>
              </a:buClr>
              <a:buSzPct val="100000"/>
              <a:buFont typeface="Courier New"/>
              <a:buChar char="o"/>
            </a:pPr>
            <a:r>
              <a:rPr lang="en" sz="1500" dirty="0"/>
              <a:t>3 Chip Select Lines to Control up to 8 Devices</a:t>
            </a:r>
          </a:p>
          <a:p>
            <a:pPr marL="457200" lvl="0" indent="-342900" rtl="0">
              <a:lnSpc>
                <a:spcPct val="115000"/>
              </a:lnSpc>
              <a:spcBef>
                <a:spcPts val="0"/>
              </a:spcBef>
              <a:buClr>
                <a:schemeClr val="dk1"/>
              </a:buClr>
              <a:buSzPct val="100000"/>
              <a:buFont typeface="Arial"/>
              <a:buChar char="●"/>
            </a:pPr>
            <a:r>
              <a:rPr lang="en" sz="1800" dirty="0"/>
              <a:t>Data </a:t>
            </a:r>
            <a:r>
              <a:rPr lang="en" sz="1800" dirty="0" smtClean="0"/>
              <a:t>Retrieved by Server </a:t>
            </a:r>
            <a:r>
              <a:rPr lang="en" sz="1800" dirty="0"/>
              <a:t>over serial </a:t>
            </a:r>
            <a:r>
              <a:rPr lang="en" sz="1800" dirty="0" smtClean="0"/>
              <a:t>UART </a:t>
            </a:r>
            <a:r>
              <a:rPr lang="en" sz="1800" dirty="0"/>
              <a:t>connection</a:t>
            </a:r>
          </a:p>
          <a:p>
            <a:pPr lvl="0" rtl="0">
              <a:lnSpc>
                <a:spcPct val="115000"/>
              </a:lnSpc>
              <a:spcBef>
                <a:spcPts val="0"/>
              </a:spcBef>
              <a:buNone/>
            </a:pPr>
            <a:endParaRPr sz="1800" dirty="0"/>
          </a:p>
          <a:p>
            <a:pPr>
              <a:spcBef>
                <a:spcPts val="0"/>
              </a:spcBef>
              <a:buNone/>
            </a:pPr>
            <a:endParaRPr sz="1800" dirty="0"/>
          </a:p>
        </p:txBody>
      </p:sp>
      <p:pic>
        <p:nvPicPr>
          <p:cNvPr id="129" name="Shape 129"/>
          <p:cNvPicPr preferRelativeResize="0"/>
          <p:nvPr/>
        </p:nvPicPr>
        <p:blipFill>
          <a:blip r:embed="rId4">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15</a:t>
            </a:fld>
            <a:endParaRPr lang="en-US" dirty="0"/>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135" name="Shape 135"/>
          <p:cNvSpPr txBox="1">
            <a:spLocks noGrp="1"/>
          </p:cNvSpPr>
          <p:nvPr>
            <p:ph type="title"/>
          </p:nvPr>
        </p:nvSpPr>
        <p:spPr>
          <a:xfrm>
            <a:off x="291925" y="1153050"/>
            <a:ext cx="8229600" cy="1364119"/>
          </a:xfrm>
          <a:prstGeom prst="rect">
            <a:avLst/>
          </a:prstGeom>
        </p:spPr>
        <p:txBody>
          <a:bodyPr lIns="91425" tIns="91425" rIns="91425" bIns="91425" anchor="b" anchorCtr="0">
            <a:noAutofit/>
          </a:bodyPr>
          <a:lstStyle/>
          <a:p>
            <a:pPr rtl="0">
              <a:spcBef>
                <a:spcPts val="0"/>
              </a:spcBef>
              <a:buNone/>
            </a:pPr>
            <a:r>
              <a:rPr lang="en" sz="3000" dirty="0"/>
              <a:t>Server </a:t>
            </a:r>
            <a:r>
              <a:rPr lang="en" sz="3000" dirty="0" smtClean="0"/>
              <a:t>to</a:t>
            </a:r>
            <a:br>
              <a:rPr lang="en" sz="3000" dirty="0" smtClean="0"/>
            </a:br>
            <a:r>
              <a:rPr lang="en" sz="3000" dirty="0" smtClean="0"/>
              <a:t>Controller Node</a:t>
            </a:r>
            <a:endParaRPr lang="en" sz="3000" dirty="0"/>
          </a:p>
          <a:p>
            <a:pPr lvl="0" rtl="0">
              <a:spcBef>
                <a:spcPts val="0"/>
              </a:spcBef>
              <a:buNone/>
            </a:pPr>
            <a:r>
              <a:rPr lang="en" sz="3000" dirty="0"/>
              <a:t>Communication</a:t>
            </a:r>
          </a:p>
        </p:txBody>
      </p:sp>
      <p:sp>
        <p:nvSpPr>
          <p:cNvPr id="2" name="Slide Number Placeholder 1"/>
          <p:cNvSpPr>
            <a:spLocks noGrp="1"/>
          </p:cNvSpPr>
          <p:nvPr>
            <p:ph type="sldNum" sz="quarter" idx="12"/>
          </p:nvPr>
        </p:nvSpPr>
        <p:spPr/>
        <p:txBody>
          <a:bodyPr/>
          <a:lstStyle/>
          <a:p>
            <a:fld id="{DEE6356E-8956-49E9-A978-B6388EFAFFA5}" type="slidenum">
              <a:rPr lang="en-US" smtClean="0"/>
              <a:t>16</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2116" y="1074399"/>
            <a:ext cx="4654193" cy="3562865"/>
          </a:xfrm>
          <a:prstGeom prst="rect">
            <a:avLst/>
          </a:prstGeom>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143" name="Shape 143"/>
          <p:cNvSpPr txBox="1">
            <a:spLocks noGrp="1"/>
          </p:cNvSpPr>
          <p:nvPr>
            <p:ph type="title"/>
          </p:nvPr>
        </p:nvSpPr>
        <p:spPr>
          <a:xfrm>
            <a:off x="291925" y="1279925"/>
            <a:ext cx="8229600" cy="1381082"/>
          </a:xfrm>
          <a:prstGeom prst="rect">
            <a:avLst/>
          </a:prstGeom>
        </p:spPr>
        <p:txBody>
          <a:bodyPr lIns="91425" tIns="91425" rIns="91425" bIns="91425" anchor="b" anchorCtr="0">
            <a:noAutofit/>
          </a:bodyPr>
          <a:lstStyle/>
          <a:p>
            <a:pPr lvl="0" rtl="0">
              <a:spcBef>
                <a:spcPts val="0"/>
              </a:spcBef>
              <a:buNone/>
            </a:pPr>
            <a:r>
              <a:rPr lang="en" sz="3000" dirty="0" smtClean="0"/>
              <a:t>Controller Node</a:t>
            </a:r>
            <a:br>
              <a:rPr lang="en" sz="3000" dirty="0" smtClean="0"/>
            </a:br>
            <a:r>
              <a:rPr lang="en" sz="3000" dirty="0" smtClean="0"/>
              <a:t>to Server</a:t>
            </a:r>
            <a:br>
              <a:rPr lang="en" sz="3000" dirty="0" smtClean="0"/>
            </a:br>
            <a:r>
              <a:rPr lang="en" sz="3000" dirty="0" smtClean="0"/>
              <a:t>Circuit</a:t>
            </a:r>
            <a:endParaRPr lang="en" sz="3000" dirty="0"/>
          </a:p>
        </p:txBody>
      </p:sp>
      <p:sp>
        <p:nvSpPr>
          <p:cNvPr id="2" name="Slide Number Placeholder 1"/>
          <p:cNvSpPr>
            <a:spLocks noGrp="1"/>
          </p:cNvSpPr>
          <p:nvPr>
            <p:ph type="sldNum" sz="quarter" idx="12"/>
          </p:nvPr>
        </p:nvSpPr>
        <p:spPr/>
        <p:txBody>
          <a:bodyPr/>
          <a:lstStyle/>
          <a:p>
            <a:fld id="{DEE6356E-8956-49E9-A978-B6388EFAFFA5}" type="slidenum">
              <a:rPr lang="en-US" smtClean="0"/>
              <a:t>17</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0877" y="1076853"/>
            <a:ext cx="5094886" cy="3826322"/>
          </a:xfrm>
          <a:prstGeom prst="rect">
            <a:avLst/>
          </a:prstGeom>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50" name="Shape 150"/>
          <p:cNvPicPr preferRelativeResize="0"/>
          <p:nvPr/>
        </p:nvPicPr>
        <p:blipFill>
          <a:blip r:embed="rId3">
            <a:alphaModFix/>
          </a:blip>
          <a:stretch>
            <a:fillRect/>
          </a:stretch>
        </p:blipFill>
        <p:spPr>
          <a:xfrm>
            <a:off x="0" y="-76202"/>
            <a:ext cx="9144001" cy="1153055"/>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878" y="973739"/>
            <a:ext cx="2962100" cy="2163907"/>
          </a:xfrm>
          <a:prstGeom prst="rect">
            <a:avLst/>
          </a:prstGeom>
        </p:spPr>
      </p:pic>
      <p:sp>
        <p:nvSpPr>
          <p:cNvPr id="148" name="Shape 148"/>
          <p:cNvSpPr txBox="1">
            <a:spLocks noGrp="1"/>
          </p:cNvSpPr>
          <p:nvPr>
            <p:ph type="title"/>
          </p:nvPr>
        </p:nvSpPr>
        <p:spPr>
          <a:xfrm>
            <a:off x="272450" y="1153053"/>
            <a:ext cx="8229600" cy="747666"/>
          </a:xfrm>
          <a:prstGeom prst="rect">
            <a:avLst/>
          </a:prstGeom>
        </p:spPr>
        <p:txBody>
          <a:bodyPr lIns="91425" tIns="91425" rIns="91425" bIns="91425" anchor="b" anchorCtr="0">
            <a:noAutofit/>
          </a:bodyPr>
          <a:lstStyle/>
          <a:p>
            <a:pPr>
              <a:spcBef>
                <a:spcPts val="0"/>
              </a:spcBef>
              <a:buNone/>
            </a:pPr>
            <a:r>
              <a:rPr lang="en" sz="3600" dirty="0"/>
              <a:t>Server</a:t>
            </a:r>
          </a:p>
        </p:txBody>
      </p:sp>
      <p:sp>
        <p:nvSpPr>
          <p:cNvPr id="149" name="Shape 149"/>
          <p:cNvSpPr txBox="1">
            <a:spLocks noGrp="1"/>
          </p:cNvSpPr>
          <p:nvPr>
            <p:ph type="body" idx="1"/>
          </p:nvPr>
        </p:nvSpPr>
        <p:spPr>
          <a:xfrm>
            <a:off x="457200" y="1758925"/>
            <a:ext cx="8044800" cy="3166800"/>
          </a:xfrm>
          <a:prstGeom prst="rect">
            <a:avLst/>
          </a:prstGeom>
        </p:spPr>
        <p:txBody>
          <a:bodyPr lIns="91425" tIns="91425" rIns="91425" bIns="91425" anchor="t" anchorCtr="0">
            <a:noAutofit/>
          </a:bodyPr>
          <a:lstStyle/>
          <a:p>
            <a:pPr marL="457200" lvl="0" indent="-342900" rtl="0">
              <a:lnSpc>
                <a:spcPct val="115000"/>
              </a:lnSpc>
              <a:spcBef>
                <a:spcPts val="0"/>
              </a:spcBef>
              <a:buClr>
                <a:schemeClr val="dk1"/>
              </a:buClr>
              <a:buSzPct val="100000"/>
              <a:buFont typeface="Arial"/>
              <a:buChar char="●"/>
            </a:pPr>
            <a:r>
              <a:rPr lang="en" sz="1800" dirty="0"/>
              <a:t>Digilent ChipKIT WF32 </a:t>
            </a:r>
          </a:p>
          <a:p>
            <a:pPr marL="914400" lvl="1" indent="-342900" rtl="0">
              <a:lnSpc>
                <a:spcPct val="115000"/>
              </a:lnSpc>
              <a:spcBef>
                <a:spcPts val="0"/>
              </a:spcBef>
              <a:buClr>
                <a:schemeClr val="dk1"/>
              </a:buClr>
              <a:buSzPct val="100000"/>
              <a:buFont typeface="Courier New"/>
              <a:buChar char="o"/>
            </a:pPr>
            <a:r>
              <a:rPr lang="en" sz="1800" dirty="0"/>
              <a:t>Integrated Microchip PIC32MX69F512L MCU</a:t>
            </a:r>
          </a:p>
          <a:p>
            <a:pPr marL="914400" lvl="1" indent="-342900" rtl="0">
              <a:lnSpc>
                <a:spcPct val="115000"/>
              </a:lnSpc>
              <a:spcBef>
                <a:spcPts val="0"/>
              </a:spcBef>
              <a:buClr>
                <a:schemeClr val="dk1"/>
              </a:buClr>
              <a:buSzPct val="100000"/>
              <a:buFont typeface="Courier New"/>
              <a:buChar char="o"/>
            </a:pPr>
            <a:r>
              <a:rPr lang="en" sz="1800" dirty="0"/>
              <a:t>Integrated Microchip MRF24WG0MA WiFi Controller</a:t>
            </a:r>
          </a:p>
          <a:p>
            <a:pPr marL="914400" lvl="1" indent="-342900" rtl="0">
              <a:lnSpc>
                <a:spcPct val="115000"/>
              </a:lnSpc>
              <a:spcBef>
                <a:spcPts val="0"/>
              </a:spcBef>
              <a:buClr>
                <a:schemeClr val="dk1"/>
              </a:buClr>
              <a:buSzPct val="100000"/>
              <a:buFont typeface="Courier New"/>
              <a:buChar char="o"/>
            </a:pPr>
            <a:r>
              <a:rPr lang="en" sz="1800" dirty="0"/>
              <a:t>Built in PCB Antenna (on WiFi Controller)</a:t>
            </a:r>
          </a:p>
          <a:p>
            <a:pPr marL="457200" lvl="0" indent="-342900" rtl="0">
              <a:lnSpc>
                <a:spcPct val="115000"/>
              </a:lnSpc>
              <a:spcBef>
                <a:spcPts val="0"/>
              </a:spcBef>
              <a:buClr>
                <a:schemeClr val="dk1"/>
              </a:buClr>
              <a:buSzPct val="100000"/>
              <a:buFont typeface="Arial"/>
              <a:buChar char="●"/>
            </a:pPr>
            <a:r>
              <a:rPr lang="en" sz="1800" dirty="0"/>
              <a:t>Server Manages </a:t>
            </a:r>
            <a:r>
              <a:rPr lang="en" sz="1800" dirty="0" smtClean="0"/>
              <a:t>Communication with Controller Node</a:t>
            </a:r>
            <a:endParaRPr lang="en" sz="1800" dirty="0"/>
          </a:p>
          <a:p>
            <a:pPr marL="457200" lvl="0" indent="-342900" rtl="0">
              <a:lnSpc>
                <a:spcPct val="115000"/>
              </a:lnSpc>
              <a:spcBef>
                <a:spcPts val="0"/>
              </a:spcBef>
              <a:buClr>
                <a:schemeClr val="dk1"/>
              </a:buClr>
              <a:buSzPct val="100000"/>
              <a:buFont typeface="Arial"/>
              <a:buChar char="●"/>
            </a:pPr>
            <a:r>
              <a:rPr lang="en" sz="1800" dirty="0" smtClean="0"/>
              <a:t>Washer/Dryer Status and </a:t>
            </a:r>
            <a:r>
              <a:rPr lang="en" sz="1800" dirty="0"/>
              <a:t>HTML File Stored on Server</a:t>
            </a:r>
          </a:p>
          <a:p>
            <a:pPr marL="457200" lvl="0" indent="-342900" rtl="0">
              <a:lnSpc>
                <a:spcPct val="115000"/>
              </a:lnSpc>
              <a:spcBef>
                <a:spcPts val="0"/>
              </a:spcBef>
              <a:buClr>
                <a:schemeClr val="dk1"/>
              </a:buClr>
              <a:buSzPct val="100000"/>
              <a:buFont typeface="Arial"/>
              <a:buChar char="●"/>
            </a:pPr>
            <a:r>
              <a:rPr lang="en" sz="1800" dirty="0"/>
              <a:t>WiFi Controller Handles Communication between server and LAN (SPI)</a:t>
            </a:r>
          </a:p>
          <a:p>
            <a:pPr marL="914400" lvl="1" indent="-323850" rtl="0">
              <a:spcBef>
                <a:spcPts val="0"/>
              </a:spcBef>
              <a:buClr>
                <a:schemeClr val="dk1"/>
              </a:buClr>
              <a:buSzPct val="100000"/>
              <a:buFont typeface="Courier New"/>
              <a:buChar char="o"/>
            </a:pPr>
            <a:r>
              <a:rPr lang="en" sz="1500" dirty="0"/>
              <a:t>WPS Enabled, 802.11b/g, 5Mbps</a:t>
            </a:r>
          </a:p>
          <a:p>
            <a:pPr marL="457200" lvl="0" indent="457200" rtl="0">
              <a:spcBef>
                <a:spcPts val="0"/>
              </a:spcBef>
              <a:buNone/>
            </a:pPr>
            <a:r>
              <a:rPr lang="en" sz="1500" dirty="0"/>
              <a:t>WEP, WPA, WPA2-PSK Capable</a:t>
            </a:r>
          </a:p>
          <a:p>
            <a:pPr lvl="0">
              <a:spcBef>
                <a:spcPts val="0"/>
              </a:spcBef>
              <a:buNone/>
            </a:pPr>
            <a:endParaRPr sz="1800" dirty="0"/>
          </a:p>
        </p:txBody>
      </p:sp>
      <p:sp>
        <p:nvSpPr>
          <p:cNvPr id="2" name="Slide Number Placeholder 1"/>
          <p:cNvSpPr>
            <a:spLocks noGrp="1"/>
          </p:cNvSpPr>
          <p:nvPr>
            <p:ph type="sldNum" sz="quarter" idx="12"/>
          </p:nvPr>
        </p:nvSpPr>
        <p:spPr/>
        <p:txBody>
          <a:bodyPr/>
          <a:lstStyle/>
          <a:p>
            <a:fld id="{DEE6356E-8956-49E9-A978-B6388EFAFFA5}" type="slidenum">
              <a:rPr lang="en-US" smtClean="0"/>
              <a:t>18</a:t>
            </a:fld>
            <a:endParaRPr lang="en-US" dirty="0"/>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6356E-8956-49E9-A978-B6388EFAFFA5}" type="slidenum">
              <a:rPr lang="en-US" smtClean="0"/>
              <a:t>19</a:t>
            </a:fld>
            <a:endParaRPr lang="en-US" dirty="0"/>
          </a:p>
        </p:txBody>
      </p:sp>
      <p:pic>
        <p:nvPicPr>
          <p:cNvPr id="3" name="Shape 150"/>
          <p:cNvPicPr preferRelativeResize="0"/>
          <p:nvPr/>
        </p:nvPicPr>
        <p:blipFill>
          <a:blip r:embed="rId2">
            <a:alphaModFix/>
          </a:blip>
          <a:stretch>
            <a:fillRect/>
          </a:stretch>
        </p:blipFill>
        <p:spPr>
          <a:xfrm>
            <a:off x="0" y="-76202"/>
            <a:ext cx="9144001" cy="1153055"/>
          </a:xfrm>
          <a:prstGeom prst="rect">
            <a:avLst/>
          </a:prstGeom>
          <a:noFill/>
          <a:ln>
            <a:noFill/>
          </a:ln>
        </p:spPr>
      </p:pic>
      <p:sp>
        <p:nvSpPr>
          <p:cNvPr id="4" name="Shape 149"/>
          <p:cNvSpPr txBox="1">
            <a:spLocks/>
          </p:cNvSpPr>
          <p:nvPr/>
        </p:nvSpPr>
        <p:spPr>
          <a:xfrm>
            <a:off x="457200" y="1758925"/>
            <a:ext cx="8183366" cy="3166800"/>
          </a:xfrm>
          <a:prstGeom prst="rect">
            <a:avLst/>
          </a:prstGeom>
        </p:spPr>
        <p:txBody>
          <a:bodyPr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lnSpc>
                <a:spcPct val="115000"/>
              </a:lnSpc>
              <a:spcBef>
                <a:spcPts val="0"/>
              </a:spcBef>
              <a:buClr>
                <a:schemeClr val="dk1"/>
              </a:buClr>
              <a:buSzPct val="100000"/>
              <a:buFont typeface="Arial"/>
              <a:buChar char="●"/>
            </a:pPr>
            <a:r>
              <a:rPr lang="en-US" sz="2000" dirty="0" smtClean="0"/>
              <a:t>Movement Data Collected By Controller Node from Sensor Node (5 Min)</a:t>
            </a:r>
          </a:p>
          <a:p>
            <a:pPr marL="457200" indent="-342900">
              <a:lnSpc>
                <a:spcPct val="115000"/>
              </a:lnSpc>
              <a:spcBef>
                <a:spcPts val="0"/>
              </a:spcBef>
              <a:buClr>
                <a:schemeClr val="dk1"/>
              </a:buClr>
              <a:buSzPct val="100000"/>
              <a:buFont typeface="Arial"/>
              <a:buChar char="●"/>
            </a:pPr>
            <a:r>
              <a:rPr lang="en-US" sz="2000" dirty="0" smtClean="0"/>
              <a:t>Controller Node Analyzes Movement Data </a:t>
            </a:r>
          </a:p>
          <a:p>
            <a:pPr marL="914400" lvl="1" indent="-342900">
              <a:lnSpc>
                <a:spcPct val="115000"/>
              </a:lnSpc>
              <a:spcBef>
                <a:spcPts val="0"/>
              </a:spcBef>
              <a:buClr>
                <a:schemeClr val="dk1"/>
              </a:buClr>
              <a:buSzPct val="100000"/>
              <a:buFont typeface="Arial"/>
              <a:buChar char="●"/>
            </a:pPr>
            <a:r>
              <a:rPr lang="en-US" sz="1800" dirty="0" smtClean="0"/>
              <a:t>Makes Best Determination If The Washer/Dryer is:</a:t>
            </a:r>
          </a:p>
          <a:p>
            <a:pPr marL="1371600" lvl="2" indent="-342900">
              <a:lnSpc>
                <a:spcPct val="115000"/>
              </a:lnSpc>
              <a:spcBef>
                <a:spcPts val="0"/>
              </a:spcBef>
              <a:buClr>
                <a:schemeClr val="dk1"/>
              </a:buClr>
              <a:buSzPct val="100000"/>
              <a:buFont typeface="Arial"/>
              <a:buChar char="●"/>
            </a:pPr>
            <a:r>
              <a:rPr lang="en-US" sz="1600" dirty="0" smtClean="0"/>
              <a:t>Running</a:t>
            </a:r>
          </a:p>
          <a:p>
            <a:pPr marL="1371600" lvl="2" indent="-342900">
              <a:lnSpc>
                <a:spcPct val="115000"/>
              </a:lnSpc>
              <a:spcBef>
                <a:spcPts val="0"/>
              </a:spcBef>
              <a:buClr>
                <a:schemeClr val="dk1"/>
              </a:buClr>
              <a:buSzPct val="100000"/>
              <a:buFont typeface="Arial"/>
              <a:buChar char="●"/>
            </a:pPr>
            <a:r>
              <a:rPr lang="en-US" sz="1600" dirty="0" smtClean="0"/>
              <a:t>Completed a Cycle</a:t>
            </a:r>
          </a:p>
          <a:p>
            <a:pPr marL="1371600" lvl="2" indent="-342900">
              <a:lnSpc>
                <a:spcPct val="115000"/>
              </a:lnSpc>
              <a:spcBef>
                <a:spcPts val="0"/>
              </a:spcBef>
              <a:buClr>
                <a:schemeClr val="dk1"/>
              </a:buClr>
              <a:buSzPct val="100000"/>
              <a:buFont typeface="Arial"/>
              <a:buChar char="●"/>
            </a:pPr>
            <a:r>
              <a:rPr lang="en-US" sz="1600" dirty="0" smtClean="0"/>
              <a:t>Empty</a:t>
            </a:r>
          </a:p>
          <a:p>
            <a:pPr marL="457200" indent="-342900">
              <a:lnSpc>
                <a:spcPct val="115000"/>
              </a:lnSpc>
              <a:spcBef>
                <a:spcPts val="0"/>
              </a:spcBef>
              <a:buClr>
                <a:schemeClr val="dk1"/>
              </a:buClr>
              <a:buSzPct val="100000"/>
              <a:buFont typeface="Arial"/>
              <a:buChar char="●"/>
            </a:pPr>
            <a:r>
              <a:rPr lang="en-US" sz="2000" dirty="0" smtClean="0"/>
              <a:t>Server Gathers Data From Controller Nodes (5 Min)</a:t>
            </a:r>
          </a:p>
          <a:p>
            <a:pPr marL="457200" indent="-342900">
              <a:lnSpc>
                <a:spcPct val="115000"/>
              </a:lnSpc>
              <a:spcBef>
                <a:spcPts val="0"/>
              </a:spcBef>
              <a:buClr>
                <a:schemeClr val="dk1"/>
              </a:buClr>
              <a:buSzPct val="100000"/>
              <a:buFont typeface="Arial"/>
              <a:buChar char="●"/>
            </a:pPr>
            <a:r>
              <a:rPr lang="en-US" sz="2000" dirty="0" smtClean="0"/>
              <a:t>Server Updates Webpage HTML File</a:t>
            </a:r>
          </a:p>
          <a:p>
            <a:pPr marL="457200" indent="-342900">
              <a:lnSpc>
                <a:spcPct val="115000"/>
              </a:lnSpc>
              <a:spcBef>
                <a:spcPts val="0"/>
              </a:spcBef>
              <a:buClr>
                <a:schemeClr val="dk1"/>
              </a:buClr>
              <a:buSzPct val="100000"/>
              <a:buFont typeface="Arial"/>
              <a:buChar char="●"/>
            </a:pPr>
            <a:r>
              <a:rPr lang="en-US" sz="2000" dirty="0" smtClean="0"/>
              <a:t>Server Sends Latest HTML File To User When Requested (Wi-Fi)</a:t>
            </a:r>
          </a:p>
          <a:p>
            <a:pPr>
              <a:spcBef>
                <a:spcPts val="0"/>
              </a:spcBef>
              <a:buFont typeface="Arial" panose="020B0604020202020204" pitchFamily="34" charset="0"/>
              <a:buNone/>
            </a:pPr>
            <a:endParaRPr lang="en-US" sz="2000" dirty="0"/>
          </a:p>
        </p:txBody>
      </p:sp>
      <p:sp>
        <p:nvSpPr>
          <p:cNvPr id="5" name="Shape 148"/>
          <p:cNvSpPr txBox="1">
            <a:spLocks/>
          </p:cNvSpPr>
          <p:nvPr/>
        </p:nvSpPr>
        <p:spPr>
          <a:xfrm>
            <a:off x="272450" y="1153053"/>
            <a:ext cx="8229600" cy="747666"/>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smtClean="0"/>
              <a:t>Result	</a:t>
            </a:r>
            <a:endParaRPr lang="en" sz="3600" dirty="0"/>
          </a:p>
        </p:txBody>
      </p:sp>
    </p:spTree>
    <p:extLst>
      <p:ext uri="{BB962C8B-B14F-4D97-AF65-F5344CB8AC3E}">
        <p14:creationId xmlns:p14="http://schemas.microsoft.com/office/powerpoint/2010/main" val="297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282175" y="1153050"/>
            <a:ext cx="5871600" cy="857400"/>
          </a:xfrm>
          <a:prstGeom prst="rect">
            <a:avLst/>
          </a:prstGeom>
        </p:spPr>
        <p:txBody>
          <a:bodyPr lIns="91425" tIns="91425" rIns="91425" bIns="91425" anchor="b" anchorCtr="0">
            <a:noAutofit/>
          </a:bodyPr>
          <a:lstStyle/>
          <a:p>
            <a:pPr>
              <a:spcBef>
                <a:spcPts val="0"/>
              </a:spcBef>
              <a:buNone/>
            </a:pPr>
            <a:r>
              <a:rPr lang="en" sz="3600"/>
              <a:t>Overview</a:t>
            </a:r>
          </a:p>
        </p:txBody>
      </p:sp>
      <p:sp>
        <p:nvSpPr>
          <p:cNvPr id="32" name="Shape 32"/>
          <p:cNvSpPr txBox="1">
            <a:spLocks noGrp="1"/>
          </p:cNvSpPr>
          <p:nvPr>
            <p:ph type="body" idx="1"/>
          </p:nvPr>
        </p:nvSpPr>
        <p:spPr>
          <a:xfrm>
            <a:off x="282175" y="2010450"/>
            <a:ext cx="7738499" cy="27128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dirty="0"/>
              <a:t>Problem and Solution</a:t>
            </a:r>
          </a:p>
          <a:p>
            <a:pPr marL="457200" lvl="0" indent="-342900" rtl="0">
              <a:spcBef>
                <a:spcPts val="0"/>
              </a:spcBef>
              <a:buClr>
                <a:schemeClr val="dk1"/>
              </a:buClr>
              <a:buSzPct val="100000"/>
              <a:buFont typeface="Arial"/>
              <a:buChar char="-"/>
            </a:pPr>
            <a:r>
              <a:rPr lang="en" sz="1800" dirty="0"/>
              <a:t>General System Overview</a:t>
            </a:r>
          </a:p>
          <a:p>
            <a:pPr marL="457200" lvl="0" indent="-342900" rtl="0">
              <a:spcBef>
                <a:spcPts val="0"/>
              </a:spcBef>
              <a:buClr>
                <a:schemeClr val="dk1"/>
              </a:buClr>
              <a:buSzPct val="100000"/>
              <a:buFont typeface="Arial"/>
              <a:buChar char="-"/>
            </a:pPr>
            <a:r>
              <a:rPr lang="en" sz="1800" dirty="0"/>
              <a:t>In Depth System Description and Technical Components</a:t>
            </a:r>
          </a:p>
          <a:p>
            <a:pPr marL="914400" lvl="1" indent="-342900" rtl="0">
              <a:spcBef>
                <a:spcPts val="0"/>
              </a:spcBef>
              <a:buClr>
                <a:schemeClr val="dk1"/>
              </a:buClr>
              <a:buSzPct val="100000"/>
              <a:buFont typeface="Arial"/>
              <a:buChar char="-"/>
            </a:pPr>
            <a:r>
              <a:rPr lang="en" sz="1800" dirty="0"/>
              <a:t>Sensors, Controllers, Server</a:t>
            </a:r>
          </a:p>
          <a:p>
            <a:pPr marL="457200" lvl="0" indent="-342900" rtl="0">
              <a:spcBef>
                <a:spcPts val="0"/>
              </a:spcBef>
              <a:buClr>
                <a:schemeClr val="dk1"/>
              </a:buClr>
              <a:buSzPct val="100000"/>
              <a:buFont typeface="Arial"/>
              <a:buChar char="-"/>
            </a:pPr>
            <a:r>
              <a:rPr lang="en" sz="1800" dirty="0" smtClean="0"/>
              <a:t>Testing and Results</a:t>
            </a:r>
          </a:p>
          <a:p>
            <a:pPr marL="457200" lvl="0" indent="-342900" rtl="0">
              <a:spcBef>
                <a:spcPts val="0"/>
              </a:spcBef>
              <a:buClr>
                <a:schemeClr val="dk1"/>
              </a:buClr>
              <a:buSzPct val="100000"/>
              <a:buFont typeface="Arial"/>
              <a:buChar char="-"/>
            </a:pPr>
            <a:r>
              <a:rPr lang="en" sz="1800" dirty="0" smtClean="0"/>
              <a:t>Materials and Costs</a:t>
            </a:r>
            <a:endParaRPr lang="en" sz="1800" dirty="0"/>
          </a:p>
          <a:p>
            <a:pPr marL="457200" lvl="0" indent="-342900" rtl="0">
              <a:spcBef>
                <a:spcPts val="0"/>
              </a:spcBef>
              <a:buClr>
                <a:schemeClr val="dk1"/>
              </a:buClr>
              <a:buSzPct val="100000"/>
              <a:buFont typeface="Arial"/>
              <a:buChar char="-"/>
            </a:pPr>
            <a:r>
              <a:rPr lang="en" sz="1800" dirty="0"/>
              <a:t>Timeline</a:t>
            </a:r>
          </a:p>
          <a:p>
            <a:pPr marL="457200" lvl="0" indent="-342900" rtl="0">
              <a:spcBef>
                <a:spcPts val="0"/>
              </a:spcBef>
              <a:buClr>
                <a:schemeClr val="dk1"/>
              </a:buClr>
              <a:buSzPct val="100000"/>
              <a:buFont typeface="Arial"/>
              <a:buChar char="-"/>
            </a:pPr>
            <a:r>
              <a:rPr lang="en" sz="1800" dirty="0"/>
              <a:t>Potential Risks</a:t>
            </a:r>
          </a:p>
          <a:p>
            <a:pPr marL="457200" lvl="0" indent="-342900" rtl="0">
              <a:spcBef>
                <a:spcPts val="0"/>
              </a:spcBef>
              <a:buClr>
                <a:schemeClr val="dk1"/>
              </a:buClr>
              <a:buSzPct val="100000"/>
              <a:buFont typeface="Arial"/>
              <a:buChar char="-"/>
            </a:pPr>
            <a:r>
              <a:rPr lang="en" sz="1800" dirty="0" smtClean="0"/>
              <a:t>Conclusion</a:t>
            </a:r>
            <a:endParaRPr lang="en" sz="1800" dirty="0"/>
          </a:p>
        </p:txBody>
      </p:sp>
      <p:pic>
        <p:nvPicPr>
          <p:cNvPr id="33" name="Shape 33"/>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2</a:t>
            </a:fld>
            <a:endParaRPr lang="en-US" dirty="0"/>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E6356E-8956-49E9-A978-B6388EFAFFA5}" type="slidenum">
              <a:rPr lang="en-US" smtClean="0"/>
              <a:t>20</a:t>
            </a:fld>
            <a:endParaRPr lang="en-US" dirty="0"/>
          </a:p>
        </p:txBody>
      </p:sp>
      <p:pic>
        <p:nvPicPr>
          <p:cNvPr id="5" name="Shape 150"/>
          <p:cNvPicPr preferRelativeResize="0"/>
          <p:nvPr/>
        </p:nvPicPr>
        <p:blipFill>
          <a:blip r:embed="rId2">
            <a:alphaModFix/>
          </a:blip>
          <a:stretch>
            <a:fillRect/>
          </a:stretch>
        </p:blipFill>
        <p:spPr>
          <a:xfrm>
            <a:off x="0" y="-76202"/>
            <a:ext cx="9144001" cy="1153055"/>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994" y="1153054"/>
            <a:ext cx="6784050" cy="3614210"/>
          </a:xfrm>
          <a:prstGeom prst="rect">
            <a:avLst/>
          </a:prstGeom>
        </p:spPr>
      </p:pic>
      <p:sp>
        <p:nvSpPr>
          <p:cNvPr id="6" name="Shape 127"/>
          <p:cNvSpPr txBox="1">
            <a:spLocks noGrp="1"/>
          </p:cNvSpPr>
          <p:nvPr>
            <p:ph type="title"/>
          </p:nvPr>
        </p:nvSpPr>
        <p:spPr>
          <a:xfrm>
            <a:off x="137980" y="1153053"/>
            <a:ext cx="8229600" cy="485394"/>
          </a:xfrm>
          <a:prstGeom prst="rect">
            <a:avLst/>
          </a:prstGeom>
        </p:spPr>
        <p:txBody>
          <a:bodyPr lIns="91425" tIns="91425" rIns="91425" bIns="91425" anchor="b" anchorCtr="0">
            <a:noAutofit/>
          </a:bodyPr>
          <a:lstStyle/>
          <a:p>
            <a:pPr>
              <a:spcBef>
                <a:spcPts val="0"/>
              </a:spcBef>
              <a:buNone/>
            </a:pPr>
            <a:r>
              <a:rPr lang="en" sz="2400" dirty="0" smtClean="0"/>
              <a:t>User Interface</a:t>
            </a:r>
            <a:endParaRPr lang="en" sz="2400" dirty="0"/>
          </a:p>
        </p:txBody>
      </p:sp>
    </p:spTree>
    <p:extLst>
      <p:ext uri="{BB962C8B-B14F-4D97-AF65-F5344CB8AC3E}">
        <p14:creationId xmlns:p14="http://schemas.microsoft.com/office/powerpoint/2010/main" val="2328758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a:blip r:embed="rId3">
            <a:alphaModFix/>
          </a:blip>
          <a:stretch>
            <a:fillRect/>
          </a:stretch>
        </p:blipFill>
        <p:spPr>
          <a:xfrm>
            <a:off x="0" y="-76202"/>
            <a:ext cx="9144001" cy="1153055"/>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82" y="1505632"/>
            <a:ext cx="7996518" cy="3642941"/>
          </a:xfrm>
          <a:prstGeom prst="rect">
            <a:avLst/>
          </a:prstGeom>
        </p:spPr>
      </p:pic>
      <p:sp>
        <p:nvSpPr>
          <p:cNvPr id="156" name="Shape 156"/>
          <p:cNvSpPr txBox="1"/>
          <p:nvPr/>
        </p:nvSpPr>
        <p:spPr>
          <a:xfrm>
            <a:off x="124430" y="1076853"/>
            <a:ext cx="6482700" cy="756299"/>
          </a:xfrm>
          <a:prstGeom prst="rect">
            <a:avLst/>
          </a:prstGeom>
          <a:noFill/>
          <a:ln>
            <a:noFill/>
          </a:ln>
        </p:spPr>
        <p:txBody>
          <a:bodyPr lIns="91425" tIns="91425" rIns="91425" bIns="91425" anchor="t" anchorCtr="0">
            <a:noAutofit/>
          </a:bodyPr>
          <a:lstStyle/>
          <a:p>
            <a:pPr>
              <a:spcBef>
                <a:spcPts val="0"/>
              </a:spcBef>
              <a:buNone/>
            </a:pPr>
            <a:r>
              <a:rPr lang="en" sz="2400" dirty="0"/>
              <a:t>Server Flow Diagram</a:t>
            </a:r>
          </a:p>
        </p:txBody>
      </p:sp>
      <p:sp>
        <p:nvSpPr>
          <p:cNvPr id="2" name="Slide Number Placeholder 1"/>
          <p:cNvSpPr>
            <a:spLocks noGrp="1"/>
          </p:cNvSpPr>
          <p:nvPr>
            <p:ph type="sldNum" sz="quarter" idx="12"/>
          </p:nvPr>
        </p:nvSpPr>
        <p:spPr/>
        <p:txBody>
          <a:bodyPr/>
          <a:lstStyle/>
          <a:p>
            <a:fld id="{DEE6356E-8956-49E9-A978-B6388EFAFFA5}" type="slidenum">
              <a:rPr lang="en-US" smtClean="0"/>
              <a:t>21</a:t>
            </a:fld>
            <a:endParaRPr lang="en-US" dirty="0"/>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p:nvPr/>
        </p:nvSpPr>
        <p:spPr>
          <a:xfrm>
            <a:off x="292600" y="1076850"/>
            <a:ext cx="5672399" cy="756299"/>
          </a:xfrm>
          <a:prstGeom prst="rect">
            <a:avLst/>
          </a:prstGeom>
          <a:noFill/>
          <a:ln>
            <a:noFill/>
          </a:ln>
        </p:spPr>
        <p:txBody>
          <a:bodyPr lIns="91425" tIns="91425" rIns="91425" bIns="91425" anchor="t" anchorCtr="0">
            <a:noAutofit/>
          </a:bodyPr>
          <a:lstStyle/>
          <a:p>
            <a:pPr lvl="0" rtl="0">
              <a:spcBef>
                <a:spcPts val="0"/>
              </a:spcBef>
              <a:buNone/>
            </a:pPr>
            <a:r>
              <a:rPr lang="en" sz="2400" dirty="0"/>
              <a:t>Controller Node Flow Diagram</a:t>
            </a:r>
          </a:p>
        </p:txBody>
      </p:sp>
      <p:pic>
        <p:nvPicPr>
          <p:cNvPr id="163" name="Shape 163"/>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22</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847" y="1833149"/>
            <a:ext cx="8050306" cy="2718015"/>
          </a:xfrm>
          <a:prstGeom prst="rect">
            <a:avLst/>
          </a:prstGeom>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170" name="Shape 170"/>
          <p:cNvSpPr txBox="1">
            <a:spLocks noGrp="1"/>
          </p:cNvSpPr>
          <p:nvPr>
            <p:ph type="title"/>
          </p:nvPr>
        </p:nvSpPr>
        <p:spPr>
          <a:xfrm>
            <a:off x="291925" y="1153050"/>
            <a:ext cx="8229600" cy="614099"/>
          </a:xfrm>
          <a:prstGeom prst="rect">
            <a:avLst/>
          </a:prstGeom>
          <a:noFill/>
          <a:ln>
            <a:noFill/>
          </a:ln>
        </p:spPr>
        <p:txBody>
          <a:bodyPr lIns="91425" tIns="91425" rIns="91425" bIns="91425" anchor="b" anchorCtr="0">
            <a:noAutofit/>
          </a:bodyPr>
          <a:lstStyle/>
          <a:p>
            <a:pPr lvl="0" rtl="0">
              <a:spcBef>
                <a:spcPts val="0"/>
              </a:spcBef>
              <a:buNone/>
            </a:pPr>
            <a:r>
              <a:rPr lang="en" sz="3000"/>
              <a:t>Sensor Test Results</a:t>
            </a:r>
          </a:p>
        </p:txBody>
      </p:sp>
      <p:sp>
        <p:nvSpPr>
          <p:cNvPr id="171" name="Shape 171"/>
          <p:cNvSpPr txBox="1"/>
          <p:nvPr/>
        </p:nvSpPr>
        <p:spPr>
          <a:xfrm>
            <a:off x="291925" y="1767150"/>
            <a:ext cx="4750200" cy="2237699"/>
          </a:xfrm>
          <a:prstGeom prst="rect">
            <a:avLst/>
          </a:prstGeom>
          <a:noFill/>
          <a:ln>
            <a:noFill/>
          </a:ln>
        </p:spPr>
        <p:txBody>
          <a:bodyPr lIns="91425" tIns="91425" rIns="91425" bIns="91425" anchor="t" anchorCtr="0">
            <a:noAutofit/>
          </a:bodyPr>
          <a:lstStyle/>
          <a:p>
            <a:pPr marL="457200" lvl="0" indent="-342900" rtl="0">
              <a:spcBef>
                <a:spcPts val="0"/>
              </a:spcBef>
              <a:buClr>
                <a:srgbClr val="000000"/>
              </a:buClr>
              <a:buSzPct val="100000"/>
              <a:buFont typeface="Arial"/>
              <a:buChar char="●"/>
            </a:pPr>
            <a:r>
              <a:rPr lang="en" sz="1800"/>
              <a:t>Parallax 2-Axis MEMS Accelerometer</a:t>
            </a:r>
          </a:p>
          <a:p>
            <a:pPr marL="457200" lvl="0" indent="-342900" rtl="0">
              <a:spcBef>
                <a:spcPts val="0"/>
              </a:spcBef>
              <a:buClr>
                <a:srgbClr val="000000"/>
              </a:buClr>
              <a:buSzPct val="100000"/>
              <a:buFont typeface="Arial"/>
              <a:buChar char="●"/>
            </a:pPr>
            <a:r>
              <a:rPr lang="en" sz="1800"/>
              <a:t>Digital Output to Arduino Uno</a:t>
            </a:r>
          </a:p>
          <a:p>
            <a:pPr marL="457200" lvl="0" indent="-342900" rtl="0">
              <a:spcBef>
                <a:spcPts val="0"/>
              </a:spcBef>
              <a:buClr>
                <a:srgbClr val="000000"/>
              </a:buClr>
              <a:buSzPct val="100000"/>
              <a:buFont typeface="Arial"/>
              <a:buChar char="●"/>
            </a:pPr>
            <a:r>
              <a:rPr lang="en" sz="1800"/>
              <a:t>Data sent serially to laptop</a:t>
            </a:r>
          </a:p>
          <a:p>
            <a:pPr marL="457200" lvl="0" indent="-342900" rtl="0">
              <a:spcBef>
                <a:spcPts val="0"/>
              </a:spcBef>
              <a:buClr>
                <a:srgbClr val="000000"/>
              </a:buClr>
              <a:buSzPct val="100000"/>
              <a:buFont typeface="Arial"/>
              <a:buChar char="●"/>
            </a:pPr>
            <a:r>
              <a:rPr lang="en" sz="1800"/>
              <a:t>Data Points plotted in MATLAB</a:t>
            </a:r>
          </a:p>
          <a:p>
            <a:pPr marL="457200" lvl="0" indent="-342900">
              <a:spcBef>
                <a:spcPts val="0"/>
              </a:spcBef>
              <a:buClr>
                <a:srgbClr val="000000"/>
              </a:buClr>
              <a:buSzPct val="100000"/>
              <a:buFont typeface="Arial"/>
              <a:buChar char="●"/>
            </a:pPr>
            <a:r>
              <a:rPr lang="en" sz="1800"/>
              <a:t>Results analyzed </a:t>
            </a:r>
          </a:p>
        </p:txBody>
      </p:sp>
      <p:pic>
        <p:nvPicPr>
          <p:cNvPr id="172" name="Shape 172"/>
          <p:cNvPicPr preferRelativeResize="0"/>
          <p:nvPr/>
        </p:nvPicPr>
        <p:blipFill>
          <a:blip r:embed="rId4">
            <a:alphaModFix/>
          </a:blip>
          <a:stretch>
            <a:fillRect/>
          </a:stretch>
        </p:blipFill>
        <p:spPr>
          <a:xfrm>
            <a:off x="4406575" y="2255359"/>
            <a:ext cx="4470473" cy="251342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23</a:t>
            </a:fld>
            <a:endParaRPr lang="en-US" dirty="0"/>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392" y="1076853"/>
            <a:ext cx="7990906" cy="4066647"/>
          </a:xfrm>
          <a:prstGeom prst="rect">
            <a:avLst/>
          </a:prstGeom>
        </p:spPr>
      </p:pic>
      <p:pic>
        <p:nvPicPr>
          <p:cNvPr id="177" name="Shape 177"/>
          <p:cNvPicPr preferRelativeResize="0"/>
          <p:nvPr/>
        </p:nvPicPr>
        <p:blipFill>
          <a:blip r:embed="rId4">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24</a:t>
            </a:fld>
            <a:endParaRPr lang="en-US" dirty="0"/>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6356E-8956-49E9-A978-B6388EFAFFA5}" type="slidenum">
              <a:rPr lang="en-US" smtClean="0"/>
              <a:t>25</a:t>
            </a:fld>
            <a:endParaRPr lang="en-US" dirty="0"/>
          </a:p>
        </p:txBody>
      </p:sp>
      <p:pic>
        <p:nvPicPr>
          <p:cNvPr id="3" name="Shape 191"/>
          <p:cNvPicPr preferRelativeResize="0"/>
          <p:nvPr/>
        </p:nvPicPr>
        <p:blipFill>
          <a:blip r:embed="rId2">
            <a:alphaModFix/>
          </a:blip>
          <a:stretch>
            <a:fillRect/>
          </a:stretch>
        </p:blipFill>
        <p:spPr>
          <a:xfrm>
            <a:off x="0" y="-76202"/>
            <a:ext cx="9144001" cy="1153055"/>
          </a:xfrm>
          <a:prstGeom prst="rect">
            <a:avLst/>
          </a:prstGeom>
          <a:noFill/>
          <a:ln>
            <a:noFill/>
          </a:ln>
        </p:spPr>
      </p:pic>
      <p:sp>
        <p:nvSpPr>
          <p:cNvPr id="4" name="Shape 190"/>
          <p:cNvSpPr txBox="1">
            <a:spLocks/>
          </p:cNvSpPr>
          <p:nvPr/>
        </p:nvSpPr>
        <p:spPr>
          <a:xfrm>
            <a:off x="282175" y="1153053"/>
            <a:ext cx="8229600" cy="716844"/>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smtClean="0"/>
              <a:t>Potential Risks</a:t>
            </a:r>
            <a:endParaRPr lang="en" sz="3600" dirty="0"/>
          </a:p>
        </p:txBody>
      </p:sp>
      <p:sp>
        <p:nvSpPr>
          <p:cNvPr id="5" name="Shape 149"/>
          <p:cNvSpPr txBox="1">
            <a:spLocks/>
          </p:cNvSpPr>
          <p:nvPr/>
        </p:nvSpPr>
        <p:spPr>
          <a:xfrm>
            <a:off x="457200" y="1758925"/>
            <a:ext cx="8044800" cy="3166800"/>
          </a:xfrm>
          <a:prstGeom prst="rect">
            <a:avLst/>
          </a:prstGeom>
        </p:spPr>
        <p:txBody>
          <a:bodyPr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lnSpc>
                <a:spcPct val="115000"/>
              </a:lnSpc>
              <a:spcBef>
                <a:spcPts val="0"/>
              </a:spcBef>
              <a:buClr>
                <a:schemeClr val="dk1"/>
              </a:buClr>
              <a:buSzPct val="100000"/>
              <a:buFont typeface="Arial"/>
              <a:buChar char="●"/>
            </a:pPr>
            <a:r>
              <a:rPr lang="en-US" sz="2400" dirty="0" smtClean="0"/>
              <a:t>Some Washer/Dryer Machines May Not Be Compatible</a:t>
            </a:r>
          </a:p>
          <a:p>
            <a:pPr marL="914400" lvl="1" indent="-342900">
              <a:lnSpc>
                <a:spcPct val="115000"/>
              </a:lnSpc>
              <a:spcBef>
                <a:spcPts val="0"/>
              </a:spcBef>
              <a:buClr>
                <a:schemeClr val="dk1"/>
              </a:buClr>
              <a:buSzPct val="100000"/>
              <a:buFont typeface="Arial"/>
              <a:buChar char="●"/>
            </a:pPr>
            <a:r>
              <a:rPr lang="en-US" sz="1800" dirty="0" smtClean="0"/>
              <a:t>Washer/Dryer Too Quiet – Unable To Collect Sufficient Movement Data</a:t>
            </a:r>
          </a:p>
          <a:p>
            <a:pPr marL="914400" lvl="1" indent="-342900">
              <a:lnSpc>
                <a:spcPct val="115000"/>
              </a:lnSpc>
              <a:spcBef>
                <a:spcPts val="0"/>
              </a:spcBef>
              <a:buClr>
                <a:schemeClr val="dk1"/>
              </a:buClr>
              <a:buSzPct val="100000"/>
              <a:buFont typeface="Arial"/>
              <a:buChar char="●"/>
            </a:pPr>
            <a:r>
              <a:rPr lang="en-US" sz="1800" dirty="0" smtClean="0"/>
              <a:t>Stacked Washer/Dryer Units – Unable To Differentiate Between Machines</a:t>
            </a:r>
          </a:p>
          <a:p>
            <a:pPr marL="914400" lvl="1" indent="-342900">
              <a:lnSpc>
                <a:spcPct val="115000"/>
              </a:lnSpc>
              <a:spcBef>
                <a:spcPts val="0"/>
              </a:spcBef>
              <a:buClr>
                <a:schemeClr val="dk1"/>
              </a:buClr>
              <a:buSzPct val="100000"/>
              <a:buFont typeface="Arial"/>
              <a:buChar char="●"/>
            </a:pPr>
            <a:endParaRPr lang="en-US" sz="1800" dirty="0" smtClean="0"/>
          </a:p>
          <a:p>
            <a:pPr marL="457200" indent="-342900">
              <a:lnSpc>
                <a:spcPct val="115000"/>
              </a:lnSpc>
              <a:spcBef>
                <a:spcPts val="0"/>
              </a:spcBef>
              <a:buClr>
                <a:schemeClr val="dk1"/>
              </a:buClr>
              <a:buSzPct val="100000"/>
              <a:buFont typeface="Arial"/>
              <a:buChar char="●"/>
            </a:pPr>
            <a:r>
              <a:rPr lang="en-US" sz="2400" dirty="0" smtClean="0"/>
              <a:t>Signal Degradation Between Sensors</a:t>
            </a:r>
          </a:p>
          <a:p>
            <a:pPr marL="914400" lvl="1" indent="-342900">
              <a:lnSpc>
                <a:spcPct val="115000"/>
              </a:lnSpc>
              <a:spcBef>
                <a:spcPts val="0"/>
              </a:spcBef>
              <a:buClr>
                <a:schemeClr val="dk1"/>
              </a:buClr>
              <a:buSzPct val="100000"/>
              <a:buFont typeface="Arial"/>
              <a:buChar char="●"/>
            </a:pPr>
            <a:r>
              <a:rPr lang="en-US" sz="1800" dirty="0" smtClean="0"/>
              <a:t>Long Wire Distances May Cause Data/Clock Signals To Degrade</a:t>
            </a:r>
          </a:p>
          <a:p>
            <a:pPr marL="914400" lvl="1" indent="-342900">
              <a:lnSpc>
                <a:spcPct val="115000"/>
              </a:lnSpc>
              <a:spcBef>
                <a:spcPts val="0"/>
              </a:spcBef>
              <a:buClr>
                <a:schemeClr val="dk1"/>
              </a:buClr>
              <a:buSzPct val="100000"/>
              <a:buFont typeface="Arial"/>
              <a:buChar char="●"/>
            </a:pPr>
            <a:r>
              <a:rPr lang="en-US" sz="1800" dirty="0" smtClean="0"/>
              <a:t>May Need To Add Distance Limitations</a:t>
            </a:r>
          </a:p>
          <a:p>
            <a:pPr marL="914400" lvl="1" indent="-342900">
              <a:lnSpc>
                <a:spcPct val="115000"/>
              </a:lnSpc>
              <a:spcBef>
                <a:spcPts val="0"/>
              </a:spcBef>
              <a:buClr>
                <a:schemeClr val="dk1"/>
              </a:buClr>
              <a:buSzPct val="100000"/>
              <a:buFont typeface="Arial"/>
              <a:buChar char="●"/>
            </a:pPr>
            <a:r>
              <a:rPr lang="en-US" sz="1800" dirty="0" smtClean="0"/>
              <a:t>Add Buffers To Isolate Signal Between Sensor Nodes/Controller Nodes</a:t>
            </a:r>
          </a:p>
          <a:p>
            <a:pPr marL="457200" indent="-342900">
              <a:lnSpc>
                <a:spcPct val="115000"/>
              </a:lnSpc>
              <a:spcBef>
                <a:spcPts val="0"/>
              </a:spcBef>
              <a:buClr>
                <a:schemeClr val="dk1"/>
              </a:buClr>
              <a:buSzPct val="100000"/>
              <a:buFont typeface="Arial"/>
              <a:buChar char="●"/>
            </a:pPr>
            <a:endParaRPr lang="en-US" sz="1800" dirty="0" smtClean="0"/>
          </a:p>
        </p:txBody>
      </p:sp>
    </p:spTree>
    <p:extLst>
      <p:ext uri="{BB962C8B-B14F-4D97-AF65-F5344CB8AC3E}">
        <p14:creationId xmlns:p14="http://schemas.microsoft.com/office/powerpoint/2010/main" val="1547088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282175" y="1153053"/>
            <a:ext cx="8229600" cy="857400"/>
          </a:xfrm>
          <a:prstGeom prst="rect">
            <a:avLst/>
          </a:prstGeom>
        </p:spPr>
        <p:txBody>
          <a:bodyPr lIns="91425" tIns="91425" rIns="91425" bIns="91425" anchor="b" anchorCtr="0">
            <a:noAutofit/>
          </a:bodyPr>
          <a:lstStyle/>
          <a:p>
            <a:pPr>
              <a:spcBef>
                <a:spcPts val="0"/>
              </a:spcBef>
              <a:buNone/>
            </a:pPr>
            <a:r>
              <a:rPr lang="en" sz="3600" dirty="0"/>
              <a:t>Estimated Budget</a:t>
            </a:r>
          </a:p>
        </p:txBody>
      </p:sp>
      <p:pic>
        <p:nvPicPr>
          <p:cNvPr id="191" name="Shape 191"/>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26</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687" y="2086653"/>
            <a:ext cx="7834625" cy="1914740"/>
          </a:xfrm>
          <a:prstGeom prst="rect">
            <a:avLst/>
          </a:prstGeom>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27</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93" y="1076853"/>
            <a:ext cx="6705414" cy="3834820"/>
          </a:xfrm>
          <a:prstGeom prst="rect">
            <a:avLst/>
          </a:prstGeom>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Shape 210"/>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28</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579" y="1498906"/>
            <a:ext cx="8640566" cy="2823927"/>
          </a:xfrm>
          <a:prstGeom prst="rect">
            <a:avLst/>
          </a:prstGeom>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Shape 216"/>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17" name="Shape 217"/>
          <p:cNvSpPr txBox="1">
            <a:spLocks noGrp="1"/>
          </p:cNvSpPr>
          <p:nvPr>
            <p:ph type="title"/>
          </p:nvPr>
        </p:nvSpPr>
        <p:spPr>
          <a:xfrm>
            <a:off x="262750" y="1153050"/>
            <a:ext cx="8229600" cy="704099"/>
          </a:xfrm>
          <a:prstGeom prst="rect">
            <a:avLst/>
          </a:prstGeom>
          <a:noFill/>
          <a:ln>
            <a:noFill/>
          </a:ln>
        </p:spPr>
        <p:txBody>
          <a:bodyPr lIns="91425" tIns="91425" rIns="91425" bIns="91425" anchor="b" anchorCtr="0">
            <a:noAutofit/>
          </a:bodyPr>
          <a:lstStyle/>
          <a:p>
            <a:pPr lvl="0" rtl="0">
              <a:spcBef>
                <a:spcPts val="0"/>
              </a:spcBef>
              <a:buNone/>
            </a:pPr>
            <a:r>
              <a:rPr lang="en"/>
              <a:t>Project Milestones</a:t>
            </a:r>
          </a:p>
        </p:txBody>
      </p:sp>
      <p:sp>
        <p:nvSpPr>
          <p:cNvPr id="2" name="Slide Number Placeholder 1"/>
          <p:cNvSpPr>
            <a:spLocks noGrp="1"/>
          </p:cNvSpPr>
          <p:nvPr>
            <p:ph type="sldNum" sz="quarter" idx="12"/>
          </p:nvPr>
        </p:nvSpPr>
        <p:spPr/>
        <p:txBody>
          <a:bodyPr/>
          <a:lstStyle/>
          <a:p>
            <a:fld id="{DEE6356E-8956-49E9-A978-B6388EFAFFA5}" type="slidenum">
              <a:rPr lang="en-US" smtClean="0"/>
              <a:t>29</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440" y="1857149"/>
            <a:ext cx="5868219" cy="2705478"/>
          </a:xfrm>
          <a:prstGeom prst="rect">
            <a:avLst/>
          </a:prstGeom>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214033" y="1076853"/>
            <a:ext cx="8229600" cy="720217"/>
          </a:xfrm>
          <a:prstGeom prst="rect">
            <a:avLst/>
          </a:prstGeom>
        </p:spPr>
        <p:txBody>
          <a:bodyPr lIns="91425" tIns="91425" rIns="91425" bIns="91425" anchor="b" anchorCtr="0">
            <a:noAutofit/>
          </a:bodyPr>
          <a:lstStyle/>
          <a:p>
            <a:pPr>
              <a:spcBef>
                <a:spcPts val="0"/>
              </a:spcBef>
              <a:buNone/>
            </a:pPr>
            <a:r>
              <a:rPr lang="en" sz="3600" dirty="0"/>
              <a:t>The Problem</a:t>
            </a:r>
          </a:p>
        </p:txBody>
      </p:sp>
      <p:sp>
        <p:nvSpPr>
          <p:cNvPr id="39" name="Shape 39"/>
          <p:cNvSpPr txBox="1"/>
          <p:nvPr/>
        </p:nvSpPr>
        <p:spPr>
          <a:xfrm>
            <a:off x="285749" y="1672465"/>
            <a:ext cx="4169709" cy="3094798"/>
          </a:xfrm>
          <a:prstGeom prst="rect">
            <a:avLst/>
          </a:prstGeom>
          <a:noFill/>
          <a:ln>
            <a:noFill/>
          </a:ln>
        </p:spPr>
        <p:txBody>
          <a:bodyPr lIns="91425" tIns="91425" rIns="91425" bIns="91425" anchor="t" anchorCtr="0">
            <a:noAutofit/>
          </a:bodyPr>
          <a:lstStyle/>
          <a:p>
            <a:pPr marL="342900" indent="-342900" rtl="0">
              <a:spcBef>
                <a:spcPts val="0"/>
              </a:spcBef>
              <a:buFont typeface="Arial" panose="020B0604020202020204" pitchFamily="34" charset="0"/>
              <a:buChar char="•"/>
            </a:pPr>
            <a:r>
              <a:rPr lang="en" sz="1800" dirty="0" smtClean="0"/>
              <a:t>6 Million People in California Living in Aparments.</a:t>
            </a:r>
          </a:p>
          <a:p>
            <a:pPr marL="342900" indent="-342900" rtl="0">
              <a:spcBef>
                <a:spcPts val="0"/>
              </a:spcBef>
              <a:buFont typeface="Arial" panose="020B0604020202020204" pitchFamily="34" charset="0"/>
              <a:buChar char="•"/>
            </a:pPr>
            <a:r>
              <a:rPr lang="en" sz="1800" dirty="0" smtClean="0"/>
              <a:t>No Way to Determine if Wahers or Dryers are Available for Use Without Making a Trip to the Laundry Room</a:t>
            </a:r>
          </a:p>
          <a:p>
            <a:pPr marL="342900" indent="-342900" rtl="0">
              <a:spcBef>
                <a:spcPts val="0"/>
              </a:spcBef>
              <a:buFont typeface="Arial" panose="020B0604020202020204" pitchFamily="34" charset="0"/>
              <a:buChar char="•"/>
            </a:pPr>
            <a:r>
              <a:rPr lang="en" sz="1800" dirty="0" smtClean="0"/>
              <a:t>Difficult for Management to Keep Track of Which Machines are Being Used the Most (Maintinence and Repairs) and Which Machines May be Broken Down</a:t>
            </a:r>
            <a:endParaRPr lang="en" sz="1800" dirty="0"/>
          </a:p>
          <a:p>
            <a:pPr marL="342900" indent="-342900" rtl="0">
              <a:spcBef>
                <a:spcPts val="0"/>
              </a:spcBef>
              <a:buFont typeface="Arial" panose="020B0604020202020204" pitchFamily="34" charset="0"/>
              <a:buChar char="•"/>
            </a:pPr>
            <a:endParaRPr lang="en" sz="1800" dirty="0"/>
          </a:p>
          <a:p>
            <a:pPr marL="285750" indent="-285750" rtl="0">
              <a:spcBef>
                <a:spcPts val="0"/>
              </a:spcBef>
              <a:buFont typeface="Arial" panose="020B0604020202020204" pitchFamily="34" charset="0"/>
              <a:buChar char="•"/>
            </a:pPr>
            <a:endParaRPr sz="1800" dirty="0"/>
          </a:p>
          <a:p>
            <a:pPr marL="285750" indent="-285750">
              <a:spcBef>
                <a:spcPts val="0"/>
              </a:spcBef>
              <a:buFont typeface="Arial" panose="020B0604020202020204" pitchFamily="34" charset="0"/>
              <a:buChar char="•"/>
            </a:pPr>
            <a:endParaRPr sz="1800" dirty="0"/>
          </a:p>
        </p:txBody>
      </p:sp>
      <p:pic>
        <p:nvPicPr>
          <p:cNvPr id="40" name="Shape 40"/>
          <p:cNvPicPr preferRelativeResize="0"/>
          <p:nvPr/>
        </p:nvPicPr>
        <p:blipFill>
          <a:blip r:embed="rId3">
            <a:alphaModFix/>
          </a:blip>
          <a:stretch>
            <a:fillRect/>
          </a:stretch>
        </p:blipFill>
        <p:spPr>
          <a:xfrm>
            <a:off x="4715435" y="1616262"/>
            <a:ext cx="3867589" cy="2615079"/>
          </a:xfrm>
          <a:prstGeom prst="rect">
            <a:avLst/>
          </a:prstGeom>
          <a:noFill/>
          <a:ln>
            <a:noFill/>
          </a:ln>
        </p:spPr>
      </p:pic>
      <p:pic>
        <p:nvPicPr>
          <p:cNvPr id="41" name="Shape 41"/>
          <p:cNvPicPr preferRelativeResize="0"/>
          <p:nvPr/>
        </p:nvPicPr>
        <p:blipFill>
          <a:blip r:embed="rId4">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3</a:t>
            </a:fld>
            <a:endParaRPr lang="en-US" dirty="0"/>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272475" y="1153053"/>
            <a:ext cx="8229600" cy="857400"/>
          </a:xfrm>
          <a:prstGeom prst="rect">
            <a:avLst/>
          </a:prstGeom>
        </p:spPr>
        <p:txBody>
          <a:bodyPr lIns="91425" tIns="91425" rIns="91425" bIns="91425" anchor="b" anchorCtr="0">
            <a:noAutofit/>
          </a:bodyPr>
          <a:lstStyle/>
          <a:p>
            <a:pPr>
              <a:spcBef>
                <a:spcPts val="0"/>
              </a:spcBef>
              <a:buNone/>
            </a:pPr>
            <a:r>
              <a:rPr lang="en" sz="3600"/>
              <a:t>Supporting Courses </a:t>
            </a:r>
          </a:p>
        </p:txBody>
      </p:sp>
      <p:sp>
        <p:nvSpPr>
          <p:cNvPr id="224" name="Shape 224"/>
          <p:cNvSpPr txBox="1">
            <a:spLocks noGrp="1"/>
          </p:cNvSpPr>
          <p:nvPr>
            <p:ph type="body" idx="1"/>
          </p:nvPr>
        </p:nvSpPr>
        <p:spPr>
          <a:xfrm>
            <a:off x="457200" y="1953400"/>
            <a:ext cx="8229600" cy="2972400"/>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Programming (CS115)</a:t>
            </a:r>
          </a:p>
          <a:p>
            <a:pPr marL="457200" lvl="0" indent="-381000" rtl="0">
              <a:spcBef>
                <a:spcPts val="0"/>
              </a:spcBef>
              <a:buClr>
                <a:schemeClr val="dk1"/>
              </a:buClr>
              <a:buSzPct val="100000"/>
              <a:buFont typeface="Arial"/>
              <a:buChar char="●"/>
            </a:pPr>
            <a:r>
              <a:rPr lang="en" sz="2400"/>
              <a:t>Fundamentals of Logic Design (ES112) </a:t>
            </a:r>
          </a:p>
          <a:p>
            <a:pPr marL="457200" lvl="0" indent="-381000" rtl="0">
              <a:spcBef>
                <a:spcPts val="0"/>
              </a:spcBef>
              <a:buClr>
                <a:schemeClr val="dk1"/>
              </a:buClr>
              <a:buSzPct val="100000"/>
              <a:buFont typeface="Arial"/>
              <a:buChar char="●"/>
            </a:pPr>
            <a:r>
              <a:rPr lang="en" sz="2400"/>
              <a:t>Digital Logic Design (ES210)</a:t>
            </a:r>
          </a:p>
          <a:p>
            <a:pPr marL="457200" lvl="0" indent="-381000" rtl="0">
              <a:spcBef>
                <a:spcPts val="0"/>
              </a:spcBef>
              <a:buClr>
                <a:schemeClr val="dk1"/>
              </a:buClr>
              <a:buSzPct val="100000"/>
              <a:buFont typeface="Arial"/>
              <a:buChar char="●"/>
            </a:pPr>
            <a:r>
              <a:rPr lang="en" sz="2400"/>
              <a:t>Advanced Programming (ES314)</a:t>
            </a:r>
          </a:p>
          <a:p>
            <a:pPr marL="457200" lvl="0" indent="-381000" rtl="0">
              <a:spcBef>
                <a:spcPts val="0"/>
              </a:spcBef>
              <a:buClr>
                <a:schemeClr val="dk1"/>
              </a:buClr>
              <a:buSzPct val="100000"/>
              <a:buFont typeface="Arial"/>
              <a:buChar char="●"/>
            </a:pPr>
            <a:r>
              <a:rPr lang="en" sz="2400"/>
              <a:t>Microprocessor and System Design (ES310)</a:t>
            </a:r>
          </a:p>
          <a:p>
            <a:pPr marL="457200" lvl="0" indent="-381000" rtl="0">
              <a:spcBef>
                <a:spcPts val="0"/>
              </a:spcBef>
              <a:buClr>
                <a:schemeClr val="dk1"/>
              </a:buClr>
              <a:buSzPct val="100000"/>
              <a:buFont typeface="Arial"/>
              <a:buChar char="●"/>
            </a:pPr>
            <a:r>
              <a:rPr lang="en" sz="2400"/>
              <a:t>Wireless Communication (ES485)</a:t>
            </a:r>
          </a:p>
          <a:p>
            <a:pPr marL="457200" lvl="0" indent="-381000" rtl="0">
              <a:spcBef>
                <a:spcPts val="0"/>
              </a:spcBef>
              <a:buClr>
                <a:schemeClr val="dk1"/>
              </a:buClr>
              <a:buSzPct val="100000"/>
              <a:buFont typeface="Arial"/>
              <a:buChar char="●"/>
            </a:pPr>
            <a:r>
              <a:rPr lang="en" sz="2400"/>
              <a:t>Intro to Networking (ES465)</a:t>
            </a:r>
          </a:p>
          <a:p>
            <a:pPr lvl="0">
              <a:spcBef>
                <a:spcPts val="0"/>
              </a:spcBef>
              <a:buNone/>
            </a:pPr>
            <a:endParaRPr sz="2400" dirty="0"/>
          </a:p>
        </p:txBody>
      </p:sp>
      <p:pic>
        <p:nvPicPr>
          <p:cNvPr id="225" name="Shape 225"/>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30</a:t>
            </a:fld>
            <a:endParaRPr lang="en-US" dirty="0"/>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Shape 237"/>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38" name="Shape 238"/>
          <p:cNvSpPr txBox="1">
            <a:spLocks noGrp="1"/>
          </p:cNvSpPr>
          <p:nvPr>
            <p:ph type="title"/>
          </p:nvPr>
        </p:nvSpPr>
        <p:spPr>
          <a:xfrm>
            <a:off x="685800" y="1704165"/>
            <a:ext cx="7772400" cy="1159799"/>
          </a:xfrm>
          <a:prstGeom prst="rect">
            <a:avLst/>
          </a:prstGeom>
          <a:noFill/>
          <a:ln>
            <a:noFill/>
          </a:ln>
        </p:spPr>
        <p:txBody>
          <a:bodyPr lIns="91425" tIns="91425" rIns="91425" bIns="91425" anchor="b" anchorCtr="0">
            <a:noAutofit/>
          </a:bodyPr>
          <a:lstStyle/>
          <a:p>
            <a:pPr lvl="0" algn="ctr" rtl="0">
              <a:spcBef>
                <a:spcPts val="0"/>
              </a:spcBef>
              <a:buNone/>
            </a:pPr>
            <a:r>
              <a:rPr lang="en" dirty="0"/>
              <a:t>Questions/Comments</a:t>
            </a:r>
          </a:p>
        </p:txBody>
      </p:sp>
      <p:sp>
        <p:nvSpPr>
          <p:cNvPr id="239" name="Shape 239"/>
          <p:cNvSpPr txBox="1"/>
          <p:nvPr/>
        </p:nvSpPr>
        <p:spPr>
          <a:xfrm>
            <a:off x="6093875" y="3683550"/>
            <a:ext cx="2723699" cy="339900"/>
          </a:xfrm>
          <a:prstGeom prst="rect">
            <a:avLst/>
          </a:prstGeom>
          <a:noFill/>
          <a:ln>
            <a:noFill/>
          </a:ln>
        </p:spPr>
        <p:txBody>
          <a:bodyPr lIns="91425" tIns="91425" rIns="91425" bIns="91425" anchor="t" anchorCtr="0">
            <a:noAutofit/>
          </a:bodyPr>
          <a:lstStyle/>
          <a:p>
            <a:pPr lvl="0" algn="r" rtl="0">
              <a:spcBef>
                <a:spcPts val="0"/>
              </a:spcBef>
              <a:buNone/>
            </a:pPr>
            <a:r>
              <a:rPr lang="en"/>
              <a:t>laundrynowssu.weebly.com </a:t>
            </a:r>
          </a:p>
        </p:txBody>
      </p:sp>
      <p:sp>
        <p:nvSpPr>
          <p:cNvPr id="240" name="Shape 240"/>
          <p:cNvSpPr txBox="1"/>
          <p:nvPr/>
        </p:nvSpPr>
        <p:spPr>
          <a:xfrm>
            <a:off x="348900" y="3683550"/>
            <a:ext cx="5199899" cy="1266900"/>
          </a:xfrm>
          <a:prstGeom prst="rect">
            <a:avLst/>
          </a:prstGeom>
          <a:noFill/>
          <a:ln>
            <a:noFill/>
          </a:ln>
        </p:spPr>
        <p:txBody>
          <a:bodyPr lIns="91425" tIns="91425" rIns="91425" bIns="91425" anchor="t" anchorCtr="0">
            <a:noAutofit/>
          </a:bodyPr>
          <a:lstStyle/>
          <a:p>
            <a:pPr rtl="0">
              <a:spcBef>
                <a:spcPts val="0"/>
              </a:spcBef>
              <a:buNone/>
            </a:pPr>
            <a:r>
              <a:rPr lang="en"/>
              <a:t>Laundry Now</a:t>
            </a:r>
          </a:p>
          <a:p>
            <a:pPr lvl="0" rtl="0">
              <a:spcBef>
                <a:spcPts val="0"/>
              </a:spcBef>
              <a:buNone/>
            </a:pPr>
            <a:r>
              <a:rPr lang="en"/>
              <a:t>Senior Design Project Proposal Submitted By:</a:t>
            </a:r>
          </a:p>
          <a:p>
            <a:pPr lvl="0" rtl="0">
              <a:spcBef>
                <a:spcPts val="0"/>
              </a:spcBef>
              <a:buNone/>
            </a:pPr>
            <a:r>
              <a:rPr lang="en"/>
              <a:t>Frank Monforte, Ryan Russell</a:t>
            </a:r>
          </a:p>
          <a:p>
            <a:pPr lvl="0" rtl="0">
              <a:spcBef>
                <a:spcPts val="0"/>
              </a:spcBef>
              <a:buNone/>
            </a:pPr>
            <a:r>
              <a:rPr lang="en"/>
              <a:t>Sonoma State University Department of Engineering Science</a:t>
            </a:r>
          </a:p>
          <a:p>
            <a:pPr lvl="0" rtl="0">
              <a:spcBef>
                <a:spcPts val="0"/>
              </a:spcBef>
              <a:buNone/>
            </a:pPr>
            <a:r>
              <a:rPr lang="en"/>
              <a:t>Advisor: Dr. Farid Farahmand</a:t>
            </a:r>
          </a:p>
        </p:txBody>
      </p:sp>
      <p:sp>
        <p:nvSpPr>
          <p:cNvPr id="2" name="Slide Number Placeholder 1"/>
          <p:cNvSpPr>
            <a:spLocks noGrp="1"/>
          </p:cNvSpPr>
          <p:nvPr>
            <p:ph type="sldNum" sz="quarter" idx="12"/>
          </p:nvPr>
        </p:nvSpPr>
        <p:spPr/>
        <p:txBody>
          <a:bodyPr/>
          <a:lstStyle/>
          <a:p>
            <a:fld id="{DEE6356E-8956-49E9-A978-B6388EFAFFA5}" type="slidenum">
              <a:rPr lang="en-US" smtClean="0"/>
              <a:t>31</a:t>
            </a:fld>
            <a:endParaRPr lang="en-US" dirty="0"/>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02748" y="1076853"/>
            <a:ext cx="7587804" cy="591348"/>
          </a:xfrm>
          <a:prstGeom prst="rect">
            <a:avLst/>
          </a:prstGeom>
        </p:spPr>
        <p:txBody>
          <a:bodyPr lIns="91425" tIns="91425" rIns="91425" bIns="91425" anchor="b" anchorCtr="0">
            <a:noAutofit/>
          </a:bodyPr>
          <a:lstStyle/>
          <a:p>
            <a:pPr>
              <a:spcBef>
                <a:spcPts val="0"/>
              </a:spcBef>
              <a:buNone/>
            </a:pPr>
            <a:r>
              <a:rPr lang="en" sz="3600" dirty="0"/>
              <a:t>References </a:t>
            </a:r>
          </a:p>
        </p:txBody>
      </p:sp>
      <p:pic>
        <p:nvPicPr>
          <p:cNvPr id="232" name="Shape 232"/>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32</a:t>
            </a:fld>
            <a:endParaRPr lang="en-US" dirty="0"/>
          </a:p>
        </p:txBody>
      </p:sp>
      <p:sp>
        <p:nvSpPr>
          <p:cNvPr id="3" name="Text Placeholder 2"/>
          <p:cNvSpPr>
            <a:spLocks noGrp="1"/>
          </p:cNvSpPr>
          <p:nvPr>
            <p:ph type="body" idx="1"/>
          </p:nvPr>
        </p:nvSpPr>
        <p:spPr>
          <a:xfrm>
            <a:off x="457200" y="1666307"/>
            <a:ext cx="8229600" cy="3477193"/>
          </a:xfrm>
        </p:spPr>
        <p:txBody>
          <a:bodyPr>
            <a:noAutofit/>
          </a:bodyPr>
          <a:lstStyle/>
          <a:p>
            <a:pPr lvl="0"/>
            <a:r>
              <a:rPr lang="en-US" sz="1200" u="sng" dirty="0">
                <a:latin typeface="Arial" panose="020B0604020202020204" pitchFamily="34" charset="0"/>
                <a:cs typeface="Arial" panose="020B0604020202020204" pitchFamily="34" charset="0"/>
                <a:hlinkClick r:id="rId4"/>
              </a:rPr>
              <a:t>http://www.macgray.com/</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Mac Gray is the inventor and supplier of </a:t>
            </a:r>
            <a:r>
              <a:rPr lang="en-US" sz="1200" dirty="0" err="1">
                <a:latin typeface="Arial" panose="020B0604020202020204" pitchFamily="34" charset="0"/>
                <a:cs typeface="Arial" panose="020B0604020202020204" pitchFamily="34" charset="0"/>
              </a:rPr>
              <a:t>LaundryView</a:t>
            </a:r>
            <a:r>
              <a:rPr lang="en-US" sz="1200" dirty="0">
                <a:latin typeface="Arial" panose="020B0604020202020204" pitchFamily="34" charset="0"/>
                <a:cs typeface="Arial" panose="020B0604020202020204" pitchFamily="34" charset="0"/>
              </a:rPr>
              <a:t> and all of the products needed to run </a:t>
            </a:r>
            <a:r>
              <a:rPr lang="en-US" sz="1200" dirty="0" err="1">
                <a:latin typeface="Arial" panose="020B0604020202020204" pitchFamily="34" charset="0"/>
                <a:cs typeface="Arial" panose="020B0604020202020204" pitchFamily="34" charset="0"/>
              </a:rPr>
              <a:t>LaundryView</a:t>
            </a:r>
            <a:r>
              <a:rPr lang="en-US" sz="1200" dirty="0">
                <a:latin typeface="Arial" panose="020B0604020202020204" pitchFamily="34" charset="0"/>
                <a:cs typeface="Arial" panose="020B0604020202020204" pitchFamily="34" charset="0"/>
              </a:rPr>
              <a:t>.  11/15/2014</a:t>
            </a:r>
          </a:p>
          <a:p>
            <a:pPr lvl="0"/>
            <a:r>
              <a:rPr lang="en-US" sz="1200" u="sng" dirty="0">
                <a:latin typeface="Arial" panose="020B0604020202020204" pitchFamily="34" charset="0"/>
                <a:cs typeface="Arial" panose="020B0604020202020204" pitchFamily="34" charset="0"/>
                <a:hlinkClick r:id="rId5"/>
              </a:rPr>
              <a:t>http://www.campus-solutions.net/index.html</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Campus-solutions is one of the many features that is offered by Mac Gray.  This website shows how </a:t>
            </a:r>
            <a:r>
              <a:rPr lang="en-US" sz="1200" dirty="0" err="1">
                <a:latin typeface="Arial" panose="020B0604020202020204" pitchFamily="34" charset="0"/>
                <a:cs typeface="Arial" panose="020B0604020202020204" pitchFamily="34" charset="0"/>
              </a:rPr>
              <a:t>LaundryView</a:t>
            </a:r>
            <a:r>
              <a:rPr lang="en-US" sz="1200" dirty="0">
                <a:latin typeface="Arial" panose="020B0604020202020204" pitchFamily="34" charset="0"/>
                <a:cs typeface="Arial" panose="020B0604020202020204" pitchFamily="34" charset="0"/>
              </a:rPr>
              <a:t> has been implemented in Colleges across the country and how it has improved the efficiency of college laundry facilities.  11/15/2014</a:t>
            </a:r>
          </a:p>
          <a:p>
            <a:pPr lvl="0"/>
            <a:r>
              <a:rPr lang="en-US" sz="1200" u="sng" dirty="0">
                <a:latin typeface="Arial" panose="020B0604020202020204" pitchFamily="34" charset="0"/>
                <a:cs typeface="Arial" panose="020B0604020202020204" pitchFamily="34" charset="0"/>
                <a:hlinkClick r:id="rId6"/>
              </a:rPr>
              <a:t>http://www.amazon.com/LG-Electronics-RLM20K-Laundry-Monitoring/dp/B0012OMY2K</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Is the main selling source for LG’s Remote Laundry Monitoring System, provides cost along with description of what the product does and some reviews form customers.  11/15/2014</a:t>
            </a:r>
          </a:p>
          <a:p>
            <a:pPr lvl="0"/>
            <a:r>
              <a:rPr lang="en-US" sz="1200" u="sng" dirty="0">
                <a:latin typeface="Arial" panose="020B0604020202020204" pitchFamily="34" charset="0"/>
                <a:cs typeface="Arial" panose="020B0604020202020204" pitchFamily="34" charset="0"/>
                <a:hlinkClick r:id="rId7"/>
              </a:rPr>
              <a:t>http://www.maytag.com/Laundry-1/Laundry_Laundry_Appliances_Washers-3/102120050+4294966015/</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Provides the estimated cost of the Maytag washers and dryers that Mac Gray offers as part of their laundry facility service, and the machines needed to allow for the use of </a:t>
            </a:r>
            <a:r>
              <a:rPr lang="en-US" sz="1200" dirty="0" err="1">
                <a:latin typeface="Arial" panose="020B0604020202020204" pitchFamily="34" charset="0"/>
                <a:cs typeface="Arial" panose="020B0604020202020204" pitchFamily="34" charset="0"/>
              </a:rPr>
              <a:t>LaundryView</a:t>
            </a:r>
            <a:r>
              <a:rPr lang="en-US" sz="1200" dirty="0">
                <a:latin typeface="Arial" panose="020B0604020202020204" pitchFamily="34" charset="0"/>
                <a:cs typeface="Arial" panose="020B0604020202020204" pitchFamily="34" charset="0"/>
              </a:rPr>
              <a:t>. 11/15/2014</a:t>
            </a:r>
          </a:p>
          <a:p>
            <a:pPr lvl="0"/>
            <a:r>
              <a:rPr lang="en-US" sz="1200" u="sng" dirty="0">
                <a:latin typeface="Arial" panose="020B0604020202020204" pitchFamily="34" charset="0"/>
                <a:cs typeface="Arial" panose="020B0604020202020204" pitchFamily="34" charset="0"/>
                <a:hlinkClick r:id="rId8"/>
              </a:rPr>
              <a:t>http://www.nmhc.org/Content.aspx?id=4708</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This link provides the number of residents the live in apartment complexes in the state of California and the whole country. 12/4/2014 </a:t>
            </a: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6356E-8956-49E9-A978-B6388EFAFFA5}" type="slidenum">
              <a:rPr lang="en-US" smtClean="0"/>
              <a:t>33</a:t>
            </a:fld>
            <a:endParaRPr lang="en-US" dirty="0"/>
          </a:p>
        </p:txBody>
      </p:sp>
      <p:pic>
        <p:nvPicPr>
          <p:cNvPr id="3" name="Shape 232"/>
          <p:cNvPicPr preferRelativeResize="0"/>
          <p:nvPr/>
        </p:nvPicPr>
        <p:blipFill>
          <a:blip r:embed="rId2">
            <a:alphaModFix/>
          </a:blip>
          <a:stretch>
            <a:fillRect/>
          </a:stretch>
        </p:blipFill>
        <p:spPr>
          <a:xfrm>
            <a:off x="0" y="-76202"/>
            <a:ext cx="9144001" cy="1153055"/>
          </a:xfrm>
          <a:prstGeom prst="rect">
            <a:avLst/>
          </a:prstGeom>
          <a:noFill/>
          <a:ln>
            <a:noFill/>
          </a:ln>
        </p:spPr>
      </p:pic>
      <p:sp>
        <p:nvSpPr>
          <p:cNvPr id="4" name="Rectangle 3"/>
          <p:cNvSpPr/>
          <p:nvPr/>
        </p:nvSpPr>
        <p:spPr>
          <a:xfrm>
            <a:off x="444999" y="1705510"/>
            <a:ext cx="7762127" cy="2492990"/>
          </a:xfrm>
          <a:prstGeom prst="rect">
            <a:avLst/>
          </a:prstGeom>
        </p:spPr>
        <p:txBody>
          <a:bodyPr wrap="square">
            <a:spAutoFit/>
          </a:bodyPr>
          <a:lstStyle/>
          <a:p>
            <a:pPr marL="171450" lvl="0" indent="-171450">
              <a:buFont typeface="Arial" panose="020B0604020202020204" pitchFamily="34" charset="0"/>
              <a:buChar char="•"/>
            </a:pPr>
            <a:r>
              <a:rPr lang="en-US" sz="1200" u="sng" dirty="0">
                <a:hlinkClick r:id="rId3"/>
              </a:rPr>
              <a:t>http://www.analog.com/static/imported-files/data_sheets/ADXL345.pdf</a:t>
            </a:r>
            <a:r>
              <a:rPr lang="en-US" sz="1200" dirty="0"/>
              <a:t> </a:t>
            </a:r>
          </a:p>
          <a:p>
            <a:pPr marL="171450" indent="-171450">
              <a:buFont typeface="Arial" panose="020B0604020202020204" pitchFamily="34" charset="0"/>
              <a:buChar char="•"/>
            </a:pPr>
            <a:r>
              <a:rPr lang="en-US" sz="1200" dirty="0"/>
              <a:t>Analog Devices ADXL345 Data Sheet. 12/1/2014</a:t>
            </a:r>
          </a:p>
          <a:p>
            <a:pPr marL="171450" lvl="0" indent="-171450">
              <a:buFont typeface="Arial" panose="020B0604020202020204" pitchFamily="34" charset="0"/>
              <a:buChar char="•"/>
            </a:pPr>
            <a:r>
              <a:rPr lang="en-US" sz="1200" u="sng" dirty="0">
                <a:hlinkClick r:id="rId4"/>
              </a:rPr>
              <a:t>https://www.sparkfun.com/products/9836</a:t>
            </a:r>
            <a:r>
              <a:rPr lang="en-US" sz="1200" dirty="0"/>
              <a:t> </a:t>
            </a:r>
          </a:p>
          <a:p>
            <a:pPr marL="171450" indent="-171450">
              <a:buFont typeface="Arial" panose="020B0604020202020204" pitchFamily="34" charset="0"/>
              <a:buChar char="•"/>
            </a:pPr>
            <a:r>
              <a:rPr lang="en-US" sz="1200" dirty="0" err="1"/>
              <a:t>SparkFun</a:t>
            </a:r>
            <a:r>
              <a:rPr lang="en-US" sz="1200" dirty="0"/>
              <a:t> Product Page &amp; Details for ADXL345 Breakout Board. 12/1/2014</a:t>
            </a:r>
          </a:p>
          <a:p>
            <a:pPr marL="171450" lvl="0" indent="-171450">
              <a:buFont typeface="Arial" panose="020B0604020202020204" pitchFamily="34" charset="0"/>
              <a:buChar char="•"/>
            </a:pPr>
            <a:r>
              <a:rPr lang="en-US" sz="1200" u="sng" dirty="0">
                <a:hlinkClick r:id="rId5"/>
              </a:rPr>
              <a:t>http://ww1.microchip.com/downloads/en/DeviceDoc/41303G.pdf</a:t>
            </a:r>
            <a:r>
              <a:rPr lang="en-US" sz="1200" dirty="0"/>
              <a:t> </a:t>
            </a:r>
          </a:p>
          <a:p>
            <a:pPr marL="171450" indent="-171450">
              <a:buFont typeface="Arial" panose="020B0604020202020204" pitchFamily="34" charset="0"/>
              <a:buChar char="•"/>
            </a:pPr>
            <a:r>
              <a:rPr lang="en-US" sz="1200" dirty="0"/>
              <a:t>Microchip PIC18F45K20 Data Sheet. 12/1/2014</a:t>
            </a:r>
          </a:p>
          <a:p>
            <a:pPr marL="171450" lvl="0" indent="-171450">
              <a:buFont typeface="Arial" panose="020B0604020202020204" pitchFamily="34" charset="0"/>
              <a:buChar char="•"/>
            </a:pPr>
            <a:r>
              <a:rPr lang="en-US" sz="1200" u="sng" dirty="0">
                <a:hlinkClick r:id="rId6"/>
              </a:rPr>
              <a:t>http://ww1.microchip.com/downloads/en/DeviceDoc/61156H.pdf</a:t>
            </a:r>
            <a:r>
              <a:rPr lang="en-US" sz="1200" dirty="0"/>
              <a:t> </a:t>
            </a:r>
          </a:p>
          <a:p>
            <a:pPr marL="171450" indent="-171450">
              <a:buFont typeface="Arial" panose="020B0604020202020204" pitchFamily="34" charset="0"/>
              <a:buChar char="•"/>
            </a:pPr>
            <a:r>
              <a:rPr lang="en-US" sz="1200" dirty="0"/>
              <a:t>Microchip PIC32MX69F512L Data Sheet. 12/1/2014</a:t>
            </a:r>
          </a:p>
          <a:p>
            <a:pPr marL="171450" lvl="0" indent="-171450">
              <a:buFont typeface="Arial" panose="020B0604020202020204" pitchFamily="34" charset="0"/>
              <a:buChar char="•"/>
            </a:pPr>
            <a:r>
              <a:rPr lang="en-US" sz="1200" dirty="0"/>
              <a:t> </a:t>
            </a:r>
            <a:r>
              <a:rPr lang="en-US" sz="1200" u="sng" dirty="0">
                <a:hlinkClick r:id="rId7"/>
              </a:rPr>
              <a:t>http://ww1.microchip.com/downloads/en/DeviceDoc/70686B.pdf</a:t>
            </a:r>
            <a:r>
              <a:rPr lang="en-US" sz="1200" dirty="0"/>
              <a:t> </a:t>
            </a:r>
          </a:p>
          <a:p>
            <a:pPr marL="171450" indent="-171450">
              <a:buFont typeface="Arial" panose="020B0604020202020204" pitchFamily="34" charset="0"/>
              <a:buChar char="•"/>
            </a:pPr>
            <a:r>
              <a:rPr lang="en-US" sz="1200" dirty="0"/>
              <a:t>Microchip MRF24WG0MA Wi-Fi Controller. 12/1/2014</a:t>
            </a:r>
          </a:p>
          <a:p>
            <a:pPr marL="171450" lvl="0" indent="-171450">
              <a:buFont typeface="Arial" panose="020B0604020202020204" pitchFamily="34" charset="0"/>
              <a:buChar char="•"/>
            </a:pPr>
            <a:r>
              <a:rPr lang="en-US" sz="1200" u="sng" dirty="0">
                <a:hlinkClick r:id="rId8"/>
              </a:rPr>
              <a:t>https://www.digilentinc.com/Products/Detail.cfm?NavPath=2,892,1193&amp;Prod=CHIPKIT-WF32</a:t>
            </a:r>
            <a:r>
              <a:rPr lang="en-US" sz="1200" dirty="0"/>
              <a:t> </a:t>
            </a:r>
          </a:p>
          <a:p>
            <a:pPr marL="171450" indent="-171450">
              <a:buFont typeface="Arial" panose="020B0604020202020204" pitchFamily="34" charset="0"/>
              <a:buChar char="•"/>
            </a:pPr>
            <a:r>
              <a:rPr lang="en-US" sz="1200" dirty="0" err="1"/>
              <a:t>Digilent</a:t>
            </a:r>
            <a:r>
              <a:rPr lang="en-US" sz="1200" dirty="0"/>
              <a:t> </a:t>
            </a:r>
            <a:r>
              <a:rPr lang="en-US" sz="1200" dirty="0" err="1"/>
              <a:t>ChipKit</a:t>
            </a:r>
            <a:r>
              <a:rPr lang="en-US" sz="1200" dirty="0"/>
              <a:t> WF32 Product Page. 12/1/2014</a:t>
            </a:r>
          </a:p>
          <a:p>
            <a:pPr marL="171450" indent="-171450">
              <a:buFont typeface="Arial" panose="020B0604020202020204" pitchFamily="34" charset="0"/>
              <a:buChar char="•"/>
            </a:pPr>
            <a:endParaRPr lang="en-US" sz="1200" dirty="0"/>
          </a:p>
        </p:txBody>
      </p:sp>
      <p:sp>
        <p:nvSpPr>
          <p:cNvPr id="5" name="Shape 230"/>
          <p:cNvSpPr txBox="1">
            <a:spLocks/>
          </p:cNvSpPr>
          <p:nvPr/>
        </p:nvSpPr>
        <p:spPr>
          <a:xfrm>
            <a:off x="282200" y="1153054"/>
            <a:ext cx="7587804" cy="552456"/>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smtClean="0"/>
              <a:t>References </a:t>
            </a:r>
            <a:endParaRPr lang="en" sz="3600" dirty="0"/>
          </a:p>
        </p:txBody>
      </p:sp>
    </p:spTree>
    <p:extLst>
      <p:ext uri="{BB962C8B-B14F-4D97-AF65-F5344CB8AC3E}">
        <p14:creationId xmlns:p14="http://schemas.microsoft.com/office/powerpoint/2010/main" val="3375990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6356E-8956-49E9-A978-B6388EFAFFA5}" type="slidenum">
              <a:rPr lang="en-US" smtClean="0"/>
              <a:t>34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453" y="1388152"/>
            <a:ext cx="1414497" cy="36537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7017" y="1388153"/>
            <a:ext cx="1604280" cy="3653747"/>
          </a:xfrm>
          <a:prstGeom prst="rect">
            <a:avLst/>
          </a:prstGeom>
        </p:spPr>
      </p:pic>
      <p:pic>
        <p:nvPicPr>
          <p:cNvPr id="6" name="Shape 237"/>
          <p:cNvPicPr preferRelativeResize="0"/>
          <p:nvPr/>
        </p:nvPicPr>
        <p:blipFill>
          <a:blip r:embed="rId4">
            <a:alphaModFix/>
          </a:blip>
          <a:stretch>
            <a:fillRect/>
          </a:stretch>
        </p:blipFill>
        <p:spPr>
          <a:xfrm>
            <a:off x="0" y="-76202"/>
            <a:ext cx="9144001" cy="1153055"/>
          </a:xfrm>
          <a:prstGeom prst="rect">
            <a:avLst/>
          </a:prstGeom>
          <a:noFill/>
          <a:ln>
            <a:noFill/>
          </a:ln>
        </p:spPr>
      </p:pic>
    </p:spTree>
    <p:extLst>
      <p:ext uri="{BB962C8B-B14F-4D97-AF65-F5344CB8AC3E}">
        <p14:creationId xmlns:p14="http://schemas.microsoft.com/office/powerpoint/2010/main" val="4039501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6356E-8956-49E9-A978-B6388EFAFFA5}" type="slidenum">
              <a:rPr lang="en-US" smtClean="0"/>
              <a:t>35</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07" y="948074"/>
            <a:ext cx="8013843" cy="3819189"/>
          </a:xfrm>
          <a:prstGeom prst="rect">
            <a:avLst/>
          </a:prstGeom>
        </p:spPr>
      </p:pic>
      <p:pic>
        <p:nvPicPr>
          <p:cNvPr id="4" name="Shape 237"/>
          <p:cNvPicPr preferRelativeResize="0"/>
          <p:nvPr/>
        </p:nvPicPr>
        <p:blipFill>
          <a:blip r:embed="rId3">
            <a:alphaModFix/>
          </a:blip>
          <a:stretch>
            <a:fillRect/>
          </a:stretch>
        </p:blipFill>
        <p:spPr>
          <a:xfrm>
            <a:off x="0" y="-76202"/>
            <a:ext cx="9144001" cy="1153055"/>
          </a:xfrm>
          <a:prstGeom prst="rect">
            <a:avLst/>
          </a:prstGeom>
          <a:noFill/>
          <a:ln>
            <a:noFill/>
          </a:ln>
        </p:spPr>
      </p:pic>
    </p:spTree>
    <p:extLst>
      <p:ext uri="{BB962C8B-B14F-4D97-AF65-F5344CB8AC3E}">
        <p14:creationId xmlns:p14="http://schemas.microsoft.com/office/powerpoint/2010/main" val="327664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6356E-8956-49E9-A978-B6388EFAFFA5}" type="slidenum">
              <a:rPr lang="en-US" smtClean="0"/>
              <a:t>36</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40" y="1055796"/>
            <a:ext cx="7787811" cy="3711467"/>
          </a:xfrm>
          <a:prstGeom prst="rect">
            <a:avLst/>
          </a:prstGeom>
        </p:spPr>
      </p:pic>
      <p:pic>
        <p:nvPicPr>
          <p:cNvPr id="4" name="Shape 237"/>
          <p:cNvPicPr preferRelativeResize="0"/>
          <p:nvPr/>
        </p:nvPicPr>
        <p:blipFill>
          <a:blip r:embed="rId3">
            <a:alphaModFix/>
          </a:blip>
          <a:stretch>
            <a:fillRect/>
          </a:stretch>
        </p:blipFill>
        <p:spPr>
          <a:xfrm>
            <a:off x="0" y="-76202"/>
            <a:ext cx="9144001" cy="1153055"/>
          </a:xfrm>
          <a:prstGeom prst="rect">
            <a:avLst/>
          </a:prstGeom>
          <a:noFill/>
          <a:ln>
            <a:noFill/>
          </a:ln>
        </p:spPr>
      </p:pic>
    </p:spTree>
    <p:extLst>
      <p:ext uri="{BB962C8B-B14F-4D97-AF65-F5344CB8AC3E}">
        <p14:creationId xmlns:p14="http://schemas.microsoft.com/office/powerpoint/2010/main" val="3550097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262750" y="1153053"/>
            <a:ext cx="8229600" cy="639888"/>
          </a:xfrm>
          <a:prstGeom prst="rect">
            <a:avLst/>
          </a:prstGeom>
        </p:spPr>
        <p:txBody>
          <a:bodyPr lIns="91425" tIns="91425" rIns="91425" bIns="91425" anchor="b" anchorCtr="0">
            <a:noAutofit/>
          </a:bodyPr>
          <a:lstStyle/>
          <a:p>
            <a:pPr>
              <a:spcBef>
                <a:spcPts val="0"/>
              </a:spcBef>
              <a:buNone/>
            </a:pPr>
            <a:r>
              <a:rPr lang="en" sz="3600" dirty="0"/>
              <a:t>Product Research</a:t>
            </a:r>
          </a:p>
        </p:txBody>
      </p:sp>
      <p:pic>
        <p:nvPicPr>
          <p:cNvPr id="198" name="Shape 198"/>
          <p:cNvPicPr preferRelativeResize="0"/>
          <p:nvPr/>
        </p:nvPicPr>
        <p:blipFill>
          <a:blip r:embed="rId3">
            <a:alphaModFix/>
          </a:blip>
          <a:stretch>
            <a:fillRect/>
          </a:stretch>
        </p:blipFill>
        <p:spPr>
          <a:xfrm>
            <a:off x="0" y="-76202"/>
            <a:ext cx="9144001" cy="1153055"/>
          </a:xfrm>
          <a:prstGeom prst="rect">
            <a:avLst/>
          </a:prstGeom>
          <a:noFill/>
          <a:ln>
            <a:noFill/>
          </a:ln>
        </p:spPr>
      </p:pic>
      <p:pic>
        <p:nvPicPr>
          <p:cNvPr id="199" name="Shape 199"/>
          <p:cNvPicPr preferRelativeResize="0"/>
          <p:nvPr/>
        </p:nvPicPr>
        <p:blipFill>
          <a:blip r:embed="rId4">
            <a:alphaModFix/>
          </a:blip>
          <a:stretch>
            <a:fillRect/>
          </a:stretch>
        </p:blipFill>
        <p:spPr>
          <a:xfrm>
            <a:off x="385482" y="1792941"/>
            <a:ext cx="8062231" cy="2974322"/>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37</a:t>
            </a:fld>
            <a:endParaRPr lang="en-US" dirty="0"/>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6356E-8956-49E9-A978-B6388EFAFFA5}" type="slidenum">
              <a:rPr lang="en-US" smtClean="0"/>
              <a:t>38</a:t>
            </a:fld>
            <a:endParaRPr lang="en-US" dirty="0"/>
          </a:p>
        </p:txBody>
      </p:sp>
      <p:pic>
        <p:nvPicPr>
          <p:cNvPr id="3" name="Shape 191"/>
          <p:cNvPicPr preferRelativeResize="0"/>
          <p:nvPr/>
        </p:nvPicPr>
        <p:blipFill>
          <a:blip r:embed="rId2">
            <a:alphaModFix/>
          </a:blip>
          <a:stretch>
            <a:fillRect/>
          </a:stretch>
        </p:blipFill>
        <p:spPr>
          <a:xfrm>
            <a:off x="0" y="-76202"/>
            <a:ext cx="9144001" cy="1153055"/>
          </a:xfrm>
          <a:prstGeom prst="rect">
            <a:avLst/>
          </a:prstGeom>
          <a:noFill/>
          <a:ln>
            <a:no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2" y="2287080"/>
            <a:ext cx="8982635" cy="1880270"/>
          </a:xfrm>
          <a:prstGeom prst="rect">
            <a:avLst/>
          </a:prstGeom>
        </p:spPr>
      </p:pic>
      <p:sp>
        <p:nvSpPr>
          <p:cNvPr id="5" name="Shape 190"/>
          <p:cNvSpPr txBox="1">
            <a:spLocks/>
          </p:cNvSpPr>
          <p:nvPr/>
        </p:nvSpPr>
        <p:spPr>
          <a:xfrm>
            <a:off x="282175" y="1153053"/>
            <a:ext cx="8229600" cy="85740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smtClean="0"/>
              <a:t>Device Links</a:t>
            </a:r>
            <a:endParaRPr lang="en" sz="3600" dirty="0"/>
          </a:p>
        </p:txBody>
      </p:sp>
    </p:spTree>
    <p:extLst>
      <p:ext uri="{BB962C8B-B14F-4D97-AF65-F5344CB8AC3E}">
        <p14:creationId xmlns:p14="http://schemas.microsoft.com/office/powerpoint/2010/main" val="4290441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7" name="Shape 47"/>
          <p:cNvSpPr txBox="1">
            <a:spLocks noGrp="1"/>
          </p:cNvSpPr>
          <p:nvPr>
            <p:ph type="title"/>
          </p:nvPr>
        </p:nvSpPr>
        <p:spPr>
          <a:xfrm>
            <a:off x="291925" y="1153050"/>
            <a:ext cx="5968799" cy="857400"/>
          </a:xfrm>
          <a:prstGeom prst="rect">
            <a:avLst/>
          </a:prstGeom>
        </p:spPr>
        <p:txBody>
          <a:bodyPr lIns="91425" tIns="91425" rIns="91425" bIns="91425" anchor="b" anchorCtr="0">
            <a:noAutofit/>
          </a:bodyPr>
          <a:lstStyle/>
          <a:p>
            <a:pPr lvl="0" rtl="0">
              <a:spcBef>
                <a:spcPts val="0"/>
              </a:spcBef>
              <a:buNone/>
            </a:pPr>
            <a:r>
              <a:rPr lang="en" sz="3600" dirty="0"/>
              <a:t>The Solution</a:t>
            </a:r>
          </a:p>
        </p:txBody>
      </p:sp>
      <p:sp>
        <p:nvSpPr>
          <p:cNvPr id="46" name="Shape 46"/>
          <p:cNvSpPr txBox="1">
            <a:spLocks noGrp="1"/>
          </p:cNvSpPr>
          <p:nvPr>
            <p:ph type="body" idx="1"/>
          </p:nvPr>
        </p:nvSpPr>
        <p:spPr>
          <a:xfrm>
            <a:off x="291925" y="2118675"/>
            <a:ext cx="3684599" cy="2496900"/>
          </a:xfrm>
          <a:prstGeom prst="rect">
            <a:avLst/>
          </a:prstGeom>
        </p:spPr>
        <p:txBody>
          <a:bodyPr lIns="91425" tIns="91425" rIns="91425" bIns="91425" anchor="t" anchorCtr="0">
            <a:noAutofit/>
          </a:bodyPr>
          <a:lstStyle/>
          <a:p>
            <a:pPr lvl="0">
              <a:spcBef>
                <a:spcPts val="0"/>
              </a:spcBef>
              <a:buNone/>
            </a:pPr>
            <a:r>
              <a:rPr lang="en" sz="1800" dirty="0" smtClean="0"/>
              <a:t>Design </a:t>
            </a:r>
            <a:r>
              <a:rPr lang="en" sz="1800" dirty="0"/>
              <a:t>an easy to install, </a:t>
            </a:r>
            <a:r>
              <a:rPr lang="en" sz="1800" dirty="0" smtClean="0"/>
              <a:t>inexpensive monitoring </a:t>
            </a:r>
            <a:r>
              <a:rPr lang="en" sz="1800" dirty="0"/>
              <a:t>system that allows users to check the status of machines in the laundry room</a:t>
            </a:r>
            <a:r>
              <a:rPr lang="en" sz="1800" dirty="0" smtClean="0"/>
              <a:t>. Includ</a:t>
            </a:r>
            <a:r>
              <a:rPr lang="en-US" sz="1800" dirty="0" smtClean="0"/>
              <a:t>e</a:t>
            </a:r>
            <a:r>
              <a:rPr lang="en" sz="1800" dirty="0" smtClean="0"/>
              <a:t> usage count so management can see which machines are being used the most (maintinence and repairs).</a:t>
            </a:r>
          </a:p>
        </p:txBody>
      </p:sp>
      <p:sp>
        <p:nvSpPr>
          <p:cNvPr id="48" name="Shape 48"/>
          <p:cNvSpPr txBox="1"/>
          <p:nvPr/>
        </p:nvSpPr>
        <p:spPr>
          <a:xfrm>
            <a:off x="3976524" y="1684962"/>
            <a:ext cx="4710276" cy="2563913"/>
          </a:xfrm>
          <a:prstGeom prst="rect">
            <a:avLst/>
          </a:prstGeom>
          <a:noFill/>
          <a:ln>
            <a:noFill/>
          </a:ln>
        </p:spPr>
        <p:txBody>
          <a:bodyPr lIns="91425" tIns="91425" rIns="91425" bIns="91425" anchor="t" anchorCtr="0">
            <a:noAutofit/>
          </a:bodyPr>
          <a:lstStyle/>
          <a:p>
            <a:pPr marL="457200" indent="-317500">
              <a:buClr>
                <a:srgbClr val="000000"/>
              </a:buClr>
              <a:buSzPct val="100000"/>
              <a:buFont typeface="Arial"/>
              <a:buChar char="●"/>
            </a:pPr>
            <a:r>
              <a:rPr lang="en" dirty="0" smtClean="0"/>
              <a:t>Simple for Residents </a:t>
            </a:r>
            <a:r>
              <a:rPr lang="en" dirty="0"/>
              <a:t>to </a:t>
            </a:r>
            <a:r>
              <a:rPr lang="en" dirty="0" smtClean="0"/>
              <a:t>Use </a:t>
            </a:r>
            <a:r>
              <a:rPr lang="en" dirty="0"/>
              <a:t>and R</a:t>
            </a:r>
            <a:r>
              <a:rPr lang="en" dirty="0" smtClean="0"/>
              <a:t>eliable</a:t>
            </a:r>
          </a:p>
          <a:p>
            <a:pPr marL="457200" lvl="0" indent="-317500" rtl="0">
              <a:spcBef>
                <a:spcPts val="0"/>
              </a:spcBef>
              <a:buClr>
                <a:srgbClr val="000000"/>
              </a:buClr>
              <a:buSzPct val="100000"/>
              <a:buFont typeface="Arial"/>
              <a:buChar char="●"/>
            </a:pPr>
            <a:endParaRPr lang="en" dirty="0" smtClean="0"/>
          </a:p>
          <a:p>
            <a:pPr marL="457200" lvl="0" indent="-317500" rtl="0">
              <a:spcBef>
                <a:spcPts val="0"/>
              </a:spcBef>
              <a:buClr>
                <a:srgbClr val="000000"/>
              </a:buClr>
              <a:buSzPct val="100000"/>
              <a:buFont typeface="Arial"/>
              <a:buChar char="●"/>
            </a:pPr>
            <a:r>
              <a:rPr lang="en" dirty="0" smtClean="0"/>
              <a:t>Expandable Based </a:t>
            </a:r>
            <a:r>
              <a:rPr lang="en" dirty="0"/>
              <a:t>on </a:t>
            </a:r>
            <a:r>
              <a:rPr lang="en" dirty="0" smtClean="0"/>
              <a:t>Number </a:t>
            </a:r>
            <a:r>
              <a:rPr lang="en" dirty="0"/>
              <a:t>of </a:t>
            </a:r>
            <a:r>
              <a:rPr lang="en" dirty="0" smtClean="0"/>
              <a:t>Machines</a:t>
            </a:r>
            <a:endParaRPr lang="en" dirty="0"/>
          </a:p>
          <a:p>
            <a:pPr rtl="0">
              <a:spcBef>
                <a:spcPts val="0"/>
              </a:spcBef>
              <a:buNone/>
            </a:pPr>
            <a:endParaRPr dirty="0"/>
          </a:p>
          <a:p>
            <a:pPr marL="457200" lvl="0" indent="-317500" rtl="0">
              <a:spcBef>
                <a:spcPts val="0"/>
              </a:spcBef>
              <a:buClr>
                <a:srgbClr val="000000"/>
              </a:buClr>
              <a:buSzPct val="100000"/>
              <a:buFont typeface="Arial"/>
              <a:buChar char="●"/>
            </a:pPr>
            <a:r>
              <a:rPr lang="en" dirty="0"/>
              <a:t>Non-Invasive Design</a:t>
            </a:r>
          </a:p>
          <a:p>
            <a:pPr rtl="0">
              <a:spcBef>
                <a:spcPts val="0"/>
              </a:spcBef>
              <a:buNone/>
            </a:pPr>
            <a:endParaRPr dirty="0"/>
          </a:p>
          <a:p>
            <a:pPr marL="457200" lvl="0" indent="-317500" rtl="0">
              <a:spcBef>
                <a:spcPts val="0"/>
              </a:spcBef>
              <a:buClr>
                <a:srgbClr val="000000"/>
              </a:buClr>
              <a:buSzPct val="100000"/>
              <a:buFont typeface="Arial"/>
              <a:buChar char="●"/>
            </a:pPr>
            <a:r>
              <a:rPr lang="en" dirty="0"/>
              <a:t>Inexpensive to Purchase and </a:t>
            </a:r>
            <a:r>
              <a:rPr lang="en" dirty="0" smtClean="0"/>
              <a:t>Install</a:t>
            </a:r>
          </a:p>
          <a:p>
            <a:pPr marL="457200" lvl="0" indent="-317500" rtl="0">
              <a:spcBef>
                <a:spcPts val="0"/>
              </a:spcBef>
              <a:buClr>
                <a:srgbClr val="000000"/>
              </a:buClr>
              <a:buSzPct val="100000"/>
              <a:buFont typeface="Arial"/>
              <a:buChar char="●"/>
            </a:pPr>
            <a:endParaRPr lang="en" dirty="0"/>
          </a:p>
          <a:p>
            <a:pPr marL="457200" lvl="0" indent="-317500" rtl="0">
              <a:spcBef>
                <a:spcPts val="0"/>
              </a:spcBef>
              <a:buClr>
                <a:srgbClr val="000000"/>
              </a:buClr>
              <a:buSzPct val="100000"/>
              <a:buFont typeface="Arial"/>
              <a:buChar char="●"/>
            </a:pPr>
            <a:r>
              <a:rPr lang="en" dirty="0" smtClean="0"/>
              <a:t>Allow Property Management to Track Machine Use</a:t>
            </a:r>
            <a:endParaRPr lang="en" dirty="0"/>
          </a:p>
          <a:p>
            <a:pPr rtl="0">
              <a:spcBef>
                <a:spcPts val="0"/>
              </a:spcBef>
              <a:buNone/>
            </a:pPr>
            <a:endParaRPr dirty="0"/>
          </a:p>
        </p:txBody>
      </p:sp>
      <p:pic>
        <p:nvPicPr>
          <p:cNvPr id="49" name="Shape 49"/>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4</a:t>
            </a:fld>
            <a:endParaRPr lang="en-US" dirty="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EE6356E-8956-49E9-A978-B6388EFAFFA5}" type="slidenum">
              <a:rPr lang="en-US" smtClean="0"/>
              <a:t>5</a:t>
            </a:fld>
            <a:endParaRPr lang="en-US" dirty="0"/>
          </a:p>
        </p:txBody>
      </p:sp>
      <p:pic>
        <p:nvPicPr>
          <p:cNvPr id="5" name="Shape 49"/>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6" name="Shape 47"/>
          <p:cNvSpPr txBox="1">
            <a:spLocks noGrp="1"/>
          </p:cNvSpPr>
          <p:nvPr>
            <p:ph type="title"/>
          </p:nvPr>
        </p:nvSpPr>
        <p:spPr>
          <a:xfrm>
            <a:off x="128049" y="1114951"/>
            <a:ext cx="5968799" cy="675750"/>
          </a:xfrm>
          <a:prstGeom prst="rect">
            <a:avLst/>
          </a:prstGeom>
        </p:spPr>
        <p:txBody>
          <a:bodyPr lIns="91425" tIns="91425" rIns="91425" bIns="91425" anchor="b" anchorCtr="0">
            <a:noAutofit/>
          </a:bodyPr>
          <a:lstStyle/>
          <a:p>
            <a:pPr lvl="0" rtl="0">
              <a:spcBef>
                <a:spcPts val="0"/>
              </a:spcBef>
              <a:buNone/>
            </a:pPr>
            <a:r>
              <a:rPr lang="en" sz="3600" dirty="0" smtClean="0"/>
              <a:t>Existing Products</a:t>
            </a:r>
            <a:endParaRPr lang="en" sz="3600" dirty="0"/>
          </a:p>
        </p:txBody>
      </p:sp>
      <p:sp>
        <p:nvSpPr>
          <p:cNvPr id="8" name="Rectangle 7"/>
          <p:cNvSpPr/>
          <p:nvPr/>
        </p:nvSpPr>
        <p:spPr>
          <a:xfrm>
            <a:off x="291925" y="1828800"/>
            <a:ext cx="6060141" cy="2554545"/>
          </a:xfrm>
          <a:prstGeom prst="rect">
            <a:avLst/>
          </a:prstGeom>
        </p:spPr>
        <p:txBody>
          <a:bodyPr wrap="square">
            <a:spAutoFit/>
          </a:bodyPr>
          <a:lstStyle/>
          <a:p>
            <a:pPr fontAlgn="base">
              <a:buFont typeface="Arial" panose="020B0604020202020204" pitchFamily="34" charset="0"/>
              <a:buChar char="•"/>
            </a:pPr>
            <a:r>
              <a:rPr lang="en-US" sz="1600" dirty="0" err="1">
                <a:latin typeface="Arial" panose="020B0604020202020204" pitchFamily="34" charset="0"/>
              </a:rPr>
              <a:t>LaundryView</a:t>
            </a:r>
            <a:r>
              <a:rPr lang="en-US" sz="1600" dirty="0">
                <a:latin typeface="Arial" panose="020B0604020202020204" pitchFamily="34" charset="0"/>
              </a:rPr>
              <a:t> by Mac-Grey Corp.</a:t>
            </a:r>
          </a:p>
          <a:p>
            <a:pPr marL="742950" lvl="1" indent="-285750" fontAlgn="base">
              <a:buFont typeface="Arial" panose="020B0604020202020204" pitchFamily="34" charset="0"/>
              <a:buChar char="•"/>
            </a:pPr>
            <a:r>
              <a:rPr lang="en-US" sz="1600" dirty="0">
                <a:latin typeface="Arial" panose="020B0604020202020204" pitchFamily="34" charset="0"/>
              </a:rPr>
              <a:t>Designed To Work With Their Supplied Washers/Dryers</a:t>
            </a:r>
          </a:p>
          <a:p>
            <a:pPr marL="742950" lvl="1" indent="-285750" fontAlgn="base">
              <a:buFont typeface="Arial" panose="020B0604020202020204" pitchFamily="34" charset="0"/>
              <a:buChar char="•"/>
            </a:pPr>
            <a:r>
              <a:rPr lang="en-US" sz="1600" dirty="0">
                <a:latin typeface="Arial" panose="020B0604020202020204" pitchFamily="34" charset="0"/>
              </a:rPr>
              <a:t>Allows Users To See What Machines Are Running/Time Left</a:t>
            </a:r>
          </a:p>
          <a:p>
            <a:pPr marL="742950" lvl="1" indent="-285750" fontAlgn="base">
              <a:buFont typeface="Arial" panose="020B0604020202020204" pitchFamily="34" charset="0"/>
              <a:buChar char="•"/>
            </a:pPr>
            <a:r>
              <a:rPr lang="en-US" sz="1600" dirty="0">
                <a:latin typeface="Arial" panose="020B0604020202020204" pitchFamily="34" charset="0"/>
              </a:rPr>
              <a:t>Costly, Requires Wi-Fi Enabled </a:t>
            </a:r>
            <a:r>
              <a:rPr lang="en-US" sz="1600" dirty="0" smtClean="0">
                <a:latin typeface="Arial" panose="020B0604020202020204" pitchFamily="34" charset="0"/>
              </a:rPr>
              <a:t>Washers/Dryers</a:t>
            </a:r>
          </a:p>
          <a:p>
            <a:pPr marL="457200" lvl="1" fontAlgn="base"/>
            <a:endParaRPr lang="en-US" sz="1600" dirty="0">
              <a:latin typeface="Arial" panose="020B0604020202020204" pitchFamily="34" charset="0"/>
            </a:endParaRPr>
          </a:p>
          <a:p>
            <a:pPr fontAlgn="base">
              <a:buFont typeface="Arial" panose="020B0604020202020204" pitchFamily="34" charset="0"/>
              <a:buChar char="•"/>
            </a:pPr>
            <a:r>
              <a:rPr lang="en-US" sz="1600" dirty="0">
                <a:latin typeface="Arial" panose="020B0604020202020204" pitchFamily="34" charset="0"/>
              </a:rPr>
              <a:t>Remote Laundry Monitoring System by LG</a:t>
            </a:r>
          </a:p>
          <a:p>
            <a:pPr marL="742950" lvl="1" indent="-285750" fontAlgn="base">
              <a:buFont typeface="Arial" panose="020B0604020202020204" pitchFamily="34" charset="0"/>
              <a:buChar char="•"/>
            </a:pPr>
            <a:r>
              <a:rPr lang="en-US" sz="1600" dirty="0">
                <a:latin typeface="Arial" panose="020B0604020202020204" pitchFamily="34" charset="0"/>
              </a:rPr>
              <a:t>Invasive (Modems Need To Be Installed On Machines)</a:t>
            </a:r>
          </a:p>
          <a:p>
            <a:pPr marL="742950" lvl="1" indent="-285750" fontAlgn="base">
              <a:buFont typeface="Arial" panose="020B0604020202020204" pitchFamily="34" charset="0"/>
              <a:buChar char="•"/>
            </a:pPr>
            <a:r>
              <a:rPr lang="en-US" sz="1600" dirty="0">
                <a:latin typeface="Arial" panose="020B0604020202020204" pitchFamily="34" charset="0"/>
              </a:rPr>
              <a:t>Only In Home</a:t>
            </a:r>
          </a:p>
          <a:p>
            <a:pPr marL="742950" lvl="1" indent="-285750" fontAlgn="base">
              <a:buFont typeface="Arial" panose="020B0604020202020204" pitchFamily="34" charset="0"/>
              <a:buChar char="•"/>
            </a:pPr>
            <a:r>
              <a:rPr lang="en-US" sz="1600" dirty="0">
                <a:latin typeface="Arial" panose="020B0604020202020204" pitchFamily="34" charset="0"/>
              </a:rPr>
              <a:t>Requires An Extra Plug In </a:t>
            </a:r>
            <a:r>
              <a:rPr lang="en-US" sz="1600" dirty="0" smtClean="0">
                <a:latin typeface="Arial" panose="020B0604020202020204" pitchFamily="34" charset="0"/>
              </a:rPr>
              <a:t>Unit</a:t>
            </a:r>
            <a:endParaRPr lang="en-US" sz="1600" dirty="0">
              <a:latin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577" y="2905633"/>
            <a:ext cx="2825376" cy="177998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6943" y="888045"/>
            <a:ext cx="1872234" cy="1972235"/>
          </a:xfrm>
          <a:prstGeom prst="rect">
            <a:avLst/>
          </a:prstGeom>
        </p:spPr>
      </p:pic>
    </p:spTree>
    <p:extLst>
      <p:ext uri="{BB962C8B-B14F-4D97-AF65-F5344CB8AC3E}">
        <p14:creationId xmlns:p14="http://schemas.microsoft.com/office/powerpoint/2010/main" val="3923260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65588" y="-267986"/>
            <a:ext cx="3689589" cy="6930182"/>
          </a:xfrm>
          <a:prstGeom prst="rect">
            <a:avLst/>
          </a:prstGeom>
        </p:spPr>
      </p:pic>
      <p:pic>
        <p:nvPicPr>
          <p:cNvPr id="54" name="Shape 54"/>
          <p:cNvPicPr preferRelativeResize="0"/>
          <p:nvPr/>
        </p:nvPicPr>
        <p:blipFill>
          <a:blip r:embed="rId4">
            <a:alphaModFix/>
          </a:blip>
          <a:stretch>
            <a:fillRect/>
          </a:stretch>
        </p:blipFill>
        <p:spPr>
          <a:xfrm>
            <a:off x="0" y="-76202"/>
            <a:ext cx="9144001" cy="1153055"/>
          </a:xfrm>
          <a:prstGeom prst="rect">
            <a:avLst/>
          </a:prstGeom>
          <a:noFill/>
          <a:ln>
            <a:noFill/>
          </a:ln>
        </p:spPr>
      </p:pic>
      <p:sp>
        <p:nvSpPr>
          <p:cNvPr id="57" name="Shape 57"/>
          <p:cNvSpPr txBox="1">
            <a:spLocks noGrp="1"/>
          </p:cNvSpPr>
          <p:nvPr>
            <p:ph type="title"/>
          </p:nvPr>
        </p:nvSpPr>
        <p:spPr>
          <a:xfrm>
            <a:off x="45873" y="1174853"/>
            <a:ext cx="8578174" cy="1106010"/>
          </a:xfrm>
          <a:prstGeom prst="rect">
            <a:avLst/>
          </a:prstGeom>
        </p:spPr>
        <p:txBody>
          <a:bodyPr lIns="91425" tIns="91425" rIns="91425" bIns="91425" anchor="b" anchorCtr="0">
            <a:noAutofit/>
          </a:bodyPr>
          <a:lstStyle/>
          <a:p>
            <a:pPr>
              <a:spcBef>
                <a:spcPts val="0"/>
              </a:spcBef>
              <a:buNone/>
            </a:pPr>
            <a:r>
              <a:rPr lang="en" sz="3600" dirty="0"/>
              <a:t>Basic </a:t>
            </a:r>
            <a:r>
              <a:rPr lang="en" sz="3600" dirty="0" smtClean="0"/>
              <a:t/>
            </a:r>
            <a:br>
              <a:rPr lang="en" sz="3600" dirty="0" smtClean="0"/>
            </a:br>
            <a:r>
              <a:rPr lang="en" sz="3600" dirty="0" smtClean="0"/>
              <a:t>Implementation</a:t>
            </a:r>
            <a:r>
              <a:rPr lang="en" dirty="0" smtClean="0"/>
              <a:t> </a:t>
            </a:r>
            <a:endParaRPr lang="en" dirty="0"/>
          </a:p>
        </p:txBody>
      </p:sp>
      <p:sp>
        <p:nvSpPr>
          <p:cNvPr id="2" name="Slide Number Placeholder 1"/>
          <p:cNvSpPr>
            <a:spLocks noGrp="1"/>
          </p:cNvSpPr>
          <p:nvPr>
            <p:ph type="sldNum" sz="quarter" idx="12"/>
          </p:nvPr>
        </p:nvSpPr>
        <p:spPr/>
        <p:txBody>
          <a:bodyPr/>
          <a:lstStyle/>
          <a:p>
            <a:fld id="{DEE6356E-8956-49E9-A978-B6388EFAFFA5}" type="slidenum">
              <a:rPr lang="en-US" smtClean="0"/>
              <a:t>6</a:t>
            </a:fld>
            <a:endParaRPr lang="en-US" dirty="0"/>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82175" y="1153053"/>
            <a:ext cx="8229600" cy="857400"/>
          </a:xfrm>
          <a:prstGeom prst="rect">
            <a:avLst/>
          </a:prstGeom>
        </p:spPr>
        <p:txBody>
          <a:bodyPr lIns="91425" tIns="91425" rIns="91425" bIns="91425" anchor="b" anchorCtr="0">
            <a:noAutofit/>
          </a:bodyPr>
          <a:lstStyle/>
          <a:p>
            <a:pPr>
              <a:spcBef>
                <a:spcPts val="0"/>
              </a:spcBef>
              <a:buNone/>
            </a:pPr>
            <a:r>
              <a:rPr lang="en" sz="3600" dirty="0"/>
              <a:t>System Overview</a:t>
            </a:r>
          </a:p>
        </p:txBody>
      </p:sp>
      <p:sp>
        <p:nvSpPr>
          <p:cNvPr id="63" name="Shape 63"/>
          <p:cNvSpPr txBox="1">
            <a:spLocks noGrp="1"/>
          </p:cNvSpPr>
          <p:nvPr>
            <p:ph type="body" idx="1"/>
          </p:nvPr>
        </p:nvSpPr>
        <p:spPr>
          <a:xfrm>
            <a:off x="282175" y="2010450"/>
            <a:ext cx="6301500" cy="2888100"/>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smtClean="0"/>
              <a:t>3 Main Components</a:t>
            </a:r>
          </a:p>
          <a:p>
            <a:pPr marL="914400" lvl="1" indent="-381000">
              <a:buClr>
                <a:schemeClr val="dk1"/>
              </a:buClr>
              <a:buSzPct val="100000"/>
              <a:buFont typeface="Courier New" panose="02070309020205020404" pitchFamily="49" charset="0"/>
              <a:buChar char="o"/>
            </a:pPr>
            <a:r>
              <a:rPr lang="en" sz="2000" dirty="0" smtClean="0"/>
              <a:t>Server, Controller Node, Sensor Node</a:t>
            </a:r>
            <a:endParaRPr lang="en" sz="2000" dirty="0"/>
          </a:p>
          <a:p>
            <a:pPr marL="457200" lvl="0" indent="-381000" rtl="0">
              <a:spcBef>
                <a:spcPts val="0"/>
              </a:spcBef>
              <a:buClr>
                <a:schemeClr val="dk1"/>
              </a:buClr>
              <a:buSzPct val="100000"/>
              <a:buFont typeface="Arial"/>
              <a:buChar char="●"/>
            </a:pPr>
            <a:r>
              <a:rPr lang="en" sz="2400" dirty="0" smtClean="0"/>
              <a:t>Sensor Node on Each Washer/Dryer</a:t>
            </a:r>
          </a:p>
          <a:p>
            <a:pPr marL="457200" lvl="0" indent="-381000" rtl="0">
              <a:spcBef>
                <a:spcPts val="0"/>
              </a:spcBef>
              <a:buClr>
                <a:schemeClr val="dk1"/>
              </a:buClr>
              <a:buSzPct val="100000"/>
              <a:buFont typeface="Arial"/>
              <a:buChar char="●"/>
            </a:pPr>
            <a:r>
              <a:rPr lang="en" sz="2400" dirty="0" smtClean="0"/>
              <a:t>Sensor Nodes Connected to Controller Node</a:t>
            </a:r>
            <a:endParaRPr lang="en" sz="2400" dirty="0"/>
          </a:p>
          <a:p>
            <a:pPr marL="914400" lvl="1" indent="-355600" rtl="0">
              <a:spcBef>
                <a:spcPts val="0"/>
              </a:spcBef>
              <a:buClr>
                <a:schemeClr val="dk1"/>
              </a:buClr>
              <a:buSzPct val="100000"/>
              <a:buFont typeface="Courier New"/>
              <a:buChar char="o"/>
            </a:pPr>
            <a:r>
              <a:rPr lang="en" sz="2000" dirty="0"/>
              <a:t>Up to 8 </a:t>
            </a:r>
            <a:r>
              <a:rPr lang="en" sz="2000" dirty="0" smtClean="0"/>
              <a:t>Sensors </a:t>
            </a:r>
            <a:r>
              <a:rPr lang="en" sz="2000" dirty="0"/>
              <a:t>per </a:t>
            </a:r>
            <a:r>
              <a:rPr lang="en" sz="2000" dirty="0" smtClean="0"/>
              <a:t>Controller Node</a:t>
            </a:r>
            <a:endParaRPr lang="en" sz="2000" dirty="0"/>
          </a:p>
          <a:p>
            <a:pPr marL="457200" lvl="0" indent="-381000" rtl="0">
              <a:spcBef>
                <a:spcPts val="0"/>
              </a:spcBef>
              <a:buClr>
                <a:schemeClr val="dk1"/>
              </a:buClr>
              <a:buSzPct val="100000"/>
              <a:buFont typeface="Arial"/>
              <a:buChar char="●"/>
            </a:pPr>
            <a:r>
              <a:rPr lang="en" sz="2400" dirty="0"/>
              <a:t>Each </a:t>
            </a:r>
            <a:r>
              <a:rPr lang="en" sz="2400" dirty="0" smtClean="0"/>
              <a:t>Controller Node Connected </a:t>
            </a:r>
            <a:r>
              <a:rPr lang="en" sz="2400" dirty="0"/>
              <a:t>to a </a:t>
            </a:r>
            <a:r>
              <a:rPr lang="en" sz="2400" dirty="0" smtClean="0"/>
              <a:t>Server</a:t>
            </a:r>
          </a:p>
          <a:p>
            <a:pPr marL="914400" lvl="1" indent="-381000">
              <a:buClr>
                <a:schemeClr val="dk1"/>
              </a:buClr>
              <a:buSzPct val="100000"/>
              <a:buFont typeface="Courier New" panose="02070309020205020404" pitchFamily="49" charset="0"/>
              <a:buChar char="o"/>
            </a:pPr>
            <a:r>
              <a:rPr lang="en" sz="2000" dirty="0"/>
              <a:t>Up to 4 Controller Nodes per </a:t>
            </a:r>
            <a:r>
              <a:rPr lang="en" sz="2000" dirty="0" smtClean="0"/>
              <a:t>Server</a:t>
            </a:r>
          </a:p>
          <a:p>
            <a:pPr marL="457200" lvl="0" indent="-381000" rtl="0">
              <a:spcBef>
                <a:spcPts val="0"/>
              </a:spcBef>
              <a:buClr>
                <a:schemeClr val="dk1"/>
              </a:buClr>
              <a:buSzPct val="100000"/>
              <a:buFont typeface="Arial"/>
              <a:buChar char="●"/>
            </a:pPr>
            <a:r>
              <a:rPr lang="en" sz="2400" dirty="0" smtClean="0"/>
              <a:t>Server Connected to LAN via Wi-Fi</a:t>
            </a:r>
            <a:endParaRPr lang="en" sz="2400" dirty="0"/>
          </a:p>
        </p:txBody>
      </p:sp>
      <p:pic>
        <p:nvPicPr>
          <p:cNvPr id="64" name="Shape 64"/>
          <p:cNvPicPr preferRelativeResize="0"/>
          <p:nvPr/>
        </p:nvPicPr>
        <p:blipFill>
          <a:blip r:embed="rId3">
            <a:alphaModFix/>
          </a:blip>
          <a:stretch>
            <a:fillRect/>
          </a:stretch>
        </p:blipFill>
        <p:spPr>
          <a:xfrm>
            <a:off x="6837700" y="2762559"/>
            <a:ext cx="1849099" cy="1849099"/>
          </a:xfrm>
          <a:prstGeom prst="rect">
            <a:avLst/>
          </a:prstGeom>
          <a:noFill/>
          <a:ln>
            <a:noFill/>
          </a:ln>
        </p:spPr>
      </p:pic>
      <p:pic>
        <p:nvPicPr>
          <p:cNvPr id="65" name="Shape 65"/>
          <p:cNvPicPr preferRelativeResize="0"/>
          <p:nvPr/>
        </p:nvPicPr>
        <p:blipFill>
          <a:blip r:embed="rId4">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7</a:t>
            </a:fld>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6553" y="1150110"/>
            <a:ext cx="3882294" cy="782537"/>
          </a:xfrm>
          <a:prstGeom prst="rect">
            <a:avLst/>
          </a:prstGeom>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9" name="Shape 79"/>
          <p:cNvPicPr preferRelativeResize="0"/>
          <p:nvPr/>
        </p:nvPicPr>
        <p:blipFill>
          <a:blip r:embed="rId3">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8</a:t>
            </a:fld>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496" y="1377062"/>
            <a:ext cx="7053007" cy="3287460"/>
          </a:xfrm>
          <a:prstGeom prst="rect">
            <a:avLst/>
          </a:prstGeom>
        </p:spPr>
      </p:pic>
      <p:sp>
        <p:nvSpPr>
          <p:cNvPr id="80" name="Shape 80"/>
          <p:cNvSpPr txBox="1">
            <a:spLocks noGrp="1"/>
          </p:cNvSpPr>
          <p:nvPr>
            <p:ph type="title"/>
          </p:nvPr>
        </p:nvSpPr>
        <p:spPr>
          <a:xfrm>
            <a:off x="262750" y="1153049"/>
            <a:ext cx="8229600" cy="810000"/>
          </a:xfrm>
          <a:prstGeom prst="rect">
            <a:avLst/>
          </a:prstGeom>
        </p:spPr>
        <p:txBody>
          <a:bodyPr lIns="91425" tIns="91425" rIns="91425" bIns="91425" anchor="b" anchorCtr="0">
            <a:noAutofit/>
          </a:bodyPr>
          <a:lstStyle/>
          <a:p>
            <a:pPr lvl="0" rtl="0">
              <a:spcBef>
                <a:spcPts val="0"/>
              </a:spcBef>
              <a:buNone/>
            </a:pPr>
            <a:r>
              <a:rPr lang="en" dirty="0"/>
              <a:t>Design</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Shape 70"/>
          <p:cNvPicPr preferRelativeResize="0"/>
          <p:nvPr/>
        </p:nvPicPr>
        <p:blipFill>
          <a:blip r:embed="rId3">
            <a:alphaModFix/>
          </a:blip>
          <a:stretch>
            <a:fillRect/>
          </a:stretch>
        </p:blipFill>
        <p:spPr>
          <a:xfrm>
            <a:off x="6362619" y="2426943"/>
            <a:ext cx="2438400" cy="1876425"/>
          </a:xfrm>
          <a:prstGeom prst="rect">
            <a:avLst/>
          </a:prstGeom>
          <a:noFill/>
          <a:ln>
            <a:noFill/>
          </a:ln>
        </p:spPr>
      </p:pic>
      <p:sp>
        <p:nvSpPr>
          <p:cNvPr id="71" name="Shape 71"/>
          <p:cNvSpPr txBox="1">
            <a:spLocks noGrp="1"/>
          </p:cNvSpPr>
          <p:nvPr>
            <p:ph type="title"/>
          </p:nvPr>
        </p:nvSpPr>
        <p:spPr>
          <a:xfrm>
            <a:off x="262750" y="1153049"/>
            <a:ext cx="8229600" cy="810000"/>
          </a:xfrm>
          <a:prstGeom prst="rect">
            <a:avLst/>
          </a:prstGeom>
        </p:spPr>
        <p:txBody>
          <a:bodyPr lIns="91425" tIns="91425" rIns="91425" bIns="91425" anchor="b" anchorCtr="0">
            <a:noAutofit/>
          </a:bodyPr>
          <a:lstStyle/>
          <a:p>
            <a:pPr>
              <a:spcBef>
                <a:spcPts val="0"/>
              </a:spcBef>
              <a:buNone/>
            </a:pPr>
            <a:r>
              <a:rPr lang="en" sz="3600"/>
              <a:t>Design Challenges</a:t>
            </a:r>
          </a:p>
        </p:txBody>
      </p:sp>
      <p:sp>
        <p:nvSpPr>
          <p:cNvPr id="72" name="Shape 72"/>
          <p:cNvSpPr txBox="1">
            <a:spLocks noGrp="1"/>
          </p:cNvSpPr>
          <p:nvPr>
            <p:ph type="body" idx="1"/>
          </p:nvPr>
        </p:nvSpPr>
        <p:spPr>
          <a:xfrm>
            <a:off x="600700" y="1836725"/>
            <a:ext cx="7553699" cy="30791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SPI &amp; I</a:t>
            </a:r>
            <a:r>
              <a:rPr lang="en" sz="2400" baseline="30000"/>
              <a:t>2</a:t>
            </a:r>
            <a:r>
              <a:rPr lang="en" sz="2400"/>
              <a:t>C Communication Interfaces</a:t>
            </a:r>
          </a:p>
          <a:p>
            <a:pPr marL="914400" lvl="1" indent="-381000" rtl="0">
              <a:spcBef>
                <a:spcPts val="0"/>
              </a:spcBef>
              <a:buClr>
                <a:schemeClr val="dk1"/>
              </a:buClr>
              <a:buSzPct val="80000"/>
              <a:buFont typeface="Courier New"/>
              <a:buChar char="o"/>
            </a:pPr>
            <a:r>
              <a:rPr lang="en"/>
              <a:t>Addressing challenges</a:t>
            </a:r>
          </a:p>
          <a:p>
            <a:pPr marL="914400" lvl="1" indent="-381000" rtl="0">
              <a:spcBef>
                <a:spcPts val="0"/>
              </a:spcBef>
              <a:buClr>
                <a:schemeClr val="dk1"/>
              </a:buClr>
              <a:buSzPct val="80000"/>
              <a:buFont typeface="Courier New"/>
              <a:buChar char="o"/>
            </a:pPr>
            <a:r>
              <a:rPr lang="en"/>
              <a:t>Minimize Cost, Maximize Versatility</a:t>
            </a:r>
          </a:p>
          <a:p>
            <a:pPr marL="457200" lvl="0" indent="-381000" rtl="0">
              <a:spcBef>
                <a:spcPts val="0"/>
              </a:spcBef>
              <a:buClr>
                <a:schemeClr val="dk1"/>
              </a:buClr>
              <a:buSzPct val="100000"/>
              <a:buFont typeface="Arial"/>
              <a:buChar char="●"/>
            </a:pPr>
            <a:r>
              <a:rPr lang="en" sz="2400"/>
              <a:t>Simple, Easy to Install and Manage</a:t>
            </a:r>
          </a:p>
          <a:p>
            <a:pPr marL="914400" lvl="1" indent="-381000" rtl="0">
              <a:spcBef>
                <a:spcPts val="0"/>
              </a:spcBef>
              <a:buClr>
                <a:schemeClr val="dk1"/>
              </a:buClr>
              <a:buSzPct val="80000"/>
              <a:buFont typeface="Courier New"/>
              <a:buChar char="o"/>
            </a:pPr>
            <a:r>
              <a:rPr lang="en"/>
              <a:t>Store Data Internally</a:t>
            </a:r>
          </a:p>
          <a:p>
            <a:pPr marL="914400" lvl="1" indent="-381000" rtl="0">
              <a:spcBef>
                <a:spcPts val="0"/>
              </a:spcBef>
              <a:buClr>
                <a:schemeClr val="dk1"/>
              </a:buClr>
              <a:buSzPct val="80000"/>
              <a:buFont typeface="Courier New"/>
              <a:buChar char="o"/>
            </a:pPr>
            <a:r>
              <a:rPr lang="en"/>
              <a:t>WiFi Network Connected</a:t>
            </a:r>
          </a:p>
          <a:p>
            <a:pPr marL="457200" lvl="0" indent="-381000" rtl="0">
              <a:spcBef>
                <a:spcPts val="0"/>
              </a:spcBef>
              <a:buClr>
                <a:schemeClr val="dk1"/>
              </a:buClr>
              <a:buSzPct val="100000"/>
              <a:buFont typeface="Arial"/>
              <a:buChar char="●"/>
            </a:pPr>
            <a:r>
              <a:rPr lang="en" sz="2400"/>
              <a:t>Power Supply</a:t>
            </a:r>
          </a:p>
          <a:p>
            <a:pPr marL="914400" lvl="1" indent="-381000" rtl="0">
              <a:spcBef>
                <a:spcPts val="0"/>
              </a:spcBef>
              <a:buClr>
                <a:schemeClr val="dk1"/>
              </a:buClr>
              <a:buSzPct val="80000"/>
              <a:buFont typeface="Courier New"/>
              <a:buChar char="o"/>
            </a:pPr>
            <a:r>
              <a:rPr lang="en"/>
              <a:t>Single Power Supply for entire system</a:t>
            </a:r>
          </a:p>
        </p:txBody>
      </p:sp>
      <p:pic>
        <p:nvPicPr>
          <p:cNvPr id="73" name="Shape 73"/>
          <p:cNvPicPr preferRelativeResize="0"/>
          <p:nvPr/>
        </p:nvPicPr>
        <p:blipFill>
          <a:blip r:embed="rId4">
            <a:alphaModFix/>
          </a:blip>
          <a:stretch>
            <a:fillRect/>
          </a:stretch>
        </p:blipFill>
        <p:spPr>
          <a:xfrm>
            <a:off x="0" y="-76202"/>
            <a:ext cx="9144001" cy="1153055"/>
          </a:xfrm>
          <a:prstGeom prst="rect">
            <a:avLst/>
          </a:prstGeom>
          <a:noFill/>
          <a:ln>
            <a:noFill/>
          </a:ln>
        </p:spPr>
      </p:pic>
      <p:sp>
        <p:nvSpPr>
          <p:cNvPr id="2" name="Slide Number Placeholder 1"/>
          <p:cNvSpPr>
            <a:spLocks noGrp="1"/>
          </p:cNvSpPr>
          <p:nvPr>
            <p:ph type="sldNum" sz="quarter" idx="12"/>
          </p:nvPr>
        </p:nvSpPr>
        <p:spPr/>
        <p:txBody>
          <a:bodyPr/>
          <a:lstStyle/>
          <a:p>
            <a:fld id="{DEE6356E-8956-49E9-A978-B6388EFAFFA5}" type="slidenum">
              <a:rPr lang="en-US" smtClean="0"/>
              <a:t>9</a:t>
            </a:fld>
            <a:endParaRPr lang="en-US" dirty="0"/>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1255</TotalTime>
  <Words>1036</Words>
  <Application>Microsoft Office PowerPoint</Application>
  <PresentationFormat>On-screen Show (16:9)</PresentationFormat>
  <Paragraphs>214</Paragraphs>
  <Slides>38</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Courier New</vt:lpstr>
      <vt:lpstr>Custom Design</vt:lpstr>
      <vt:lpstr>Laundry Now</vt:lpstr>
      <vt:lpstr>Overview</vt:lpstr>
      <vt:lpstr>The Problem</vt:lpstr>
      <vt:lpstr>The Solution</vt:lpstr>
      <vt:lpstr>Existing Products</vt:lpstr>
      <vt:lpstr>Basic  Implementation </vt:lpstr>
      <vt:lpstr>System Overview</vt:lpstr>
      <vt:lpstr>Design</vt:lpstr>
      <vt:lpstr>Design Challenges</vt:lpstr>
      <vt:lpstr>Demo Unit</vt:lpstr>
      <vt:lpstr>Sensor Node</vt:lpstr>
      <vt:lpstr>Sensor Node to Controller Node Communication</vt:lpstr>
      <vt:lpstr>Sensor Node to Controller Node  Circuit</vt:lpstr>
      <vt:lpstr>Sensor Select Chip - Demultiplexer</vt:lpstr>
      <vt:lpstr>Controller Node</vt:lpstr>
      <vt:lpstr>Server to Controller Node Communication</vt:lpstr>
      <vt:lpstr>Controller Node to Server Circuit</vt:lpstr>
      <vt:lpstr>Server</vt:lpstr>
      <vt:lpstr>PowerPoint Presentation</vt:lpstr>
      <vt:lpstr>User Interface</vt:lpstr>
      <vt:lpstr>PowerPoint Presentation</vt:lpstr>
      <vt:lpstr>PowerPoint Presentation</vt:lpstr>
      <vt:lpstr>Sensor Test Results</vt:lpstr>
      <vt:lpstr>PowerPoint Presentation</vt:lpstr>
      <vt:lpstr>PowerPoint Presentation</vt:lpstr>
      <vt:lpstr>Estimated Budget</vt:lpstr>
      <vt:lpstr>PowerPoint Presentation</vt:lpstr>
      <vt:lpstr>PowerPoint Presentation</vt:lpstr>
      <vt:lpstr>Project Milestones</vt:lpstr>
      <vt:lpstr>Supporting Courses </vt:lpstr>
      <vt:lpstr>Questions/Comments</vt:lpstr>
      <vt:lpstr>References </vt:lpstr>
      <vt:lpstr>PowerPoint Presentation</vt:lpstr>
      <vt:lpstr>PowerPoint Presentation</vt:lpstr>
      <vt:lpstr>PowerPoint Presentation</vt:lpstr>
      <vt:lpstr>PowerPoint Presentation</vt:lpstr>
      <vt:lpstr>Product Research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Laundry Now</dc:title>
  <dc:creator>russe_000</dc:creator>
  <cp:lastModifiedBy>russe_000</cp:lastModifiedBy>
  <cp:revision>41</cp:revision>
  <dcterms:modified xsi:type="dcterms:W3CDTF">2014-12-12T06:57:59Z</dcterms:modified>
</cp:coreProperties>
</file>